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673" r:id="rId3"/>
    <p:sldId id="296" r:id="rId4"/>
    <p:sldId id="282" r:id="rId5"/>
    <p:sldId id="259" r:id="rId6"/>
    <p:sldId id="746" r:id="rId7"/>
    <p:sldId id="256" r:id="rId8"/>
    <p:sldId id="735" r:id="rId9"/>
    <p:sldId id="303" r:id="rId10"/>
    <p:sldId id="293" r:id="rId11"/>
    <p:sldId id="294" r:id="rId12"/>
    <p:sldId id="297" r:id="rId13"/>
    <p:sldId id="300" r:id="rId14"/>
    <p:sldId id="299" r:id="rId15"/>
    <p:sldId id="675" r:id="rId16"/>
    <p:sldId id="512" r:id="rId17"/>
    <p:sldId id="502" r:id="rId18"/>
    <p:sldId id="381" r:id="rId19"/>
    <p:sldId id="667" r:id="rId20"/>
    <p:sldId id="505" r:id="rId21"/>
    <p:sldId id="660" r:id="rId22"/>
    <p:sldId id="488" r:id="rId23"/>
    <p:sldId id="263" r:id="rId24"/>
    <p:sldId id="666" r:id="rId25"/>
    <p:sldId id="749" r:id="rId26"/>
    <p:sldId id="680" r:id="rId27"/>
    <p:sldId id="681" r:id="rId28"/>
    <p:sldId id="737" r:id="rId29"/>
    <p:sldId id="733" r:id="rId30"/>
    <p:sldId id="730" r:id="rId31"/>
    <p:sldId id="731" r:id="rId32"/>
    <p:sldId id="738" r:id="rId33"/>
    <p:sldId id="743" r:id="rId34"/>
    <p:sldId id="739" r:id="rId35"/>
    <p:sldId id="747" r:id="rId36"/>
    <p:sldId id="740" r:id="rId37"/>
    <p:sldId id="741" r:id="rId38"/>
    <p:sldId id="742" r:id="rId39"/>
    <p:sldId id="744" r:id="rId40"/>
    <p:sldId id="745" r:id="rId41"/>
    <p:sldId id="736" r:id="rId42"/>
    <p:sldId id="750" r:id="rId4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58CC37B2-96F2-4CB4-B12D-84ED6C3C2780}">
          <p14:sldIdLst>
            <p14:sldId id="257"/>
            <p14:sldId id="673"/>
            <p14:sldId id="296"/>
            <p14:sldId id="282"/>
            <p14:sldId id="259"/>
            <p14:sldId id="746"/>
            <p14:sldId id="256"/>
            <p14:sldId id="735"/>
            <p14:sldId id="303"/>
            <p14:sldId id="293"/>
            <p14:sldId id="294"/>
            <p14:sldId id="297"/>
            <p14:sldId id="300"/>
            <p14:sldId id="299"/>
            <p14:sldId id="675"/>
            <p14:sldId id="512"/>
            <p14:sldId id="502"/>
            <p14:sldId id="381"/>
            <p14:sldId id="667"/>
            <p14:sldId id="505"/>
            <p14:sldId id="660"/>
            <p14:sldId id="488"/>
            <p14:sldId id="263"/>
            <p14:sldId id="666"/>
            <p14:sldId id="749"/>
            <p14:sldId id="680"/>
            <p14:sldId id="681"/>
            <p14:sldId id="737"/>
            <p14:sldId id="733"/>
            <p14:sldId id="730"/>
            <p14:sldId id="731"/>
            <p14:sldId id="738"/>
            <p14:sldId id="743"/>
            <p14:sldId id="739"/>
            <p14:sldId id="747"/>
            <p14:sldId id="740"/>
            <p14:sldId id="741"/>
            <p14:sldId id="742"/>
            <p14:sldId id="744"/>
            <p14:sldId id="745"/>
            <p14:sldId id="736"/>
            <p14:sldId id="750"/>
          </p14:sldIdLst>
        </p14:section>
        <p14:section name="Default Section" id="{1E6EF23D-624D-49EE-9694-AB1702E087FC}">
          <p14:sldIdLst/>
        </p14:section>
        <p14:section name="Naamloze sectie" id="{EF17AD13-A50F-4A22-8874-CC4D8D89F917}">
          <p14:sldIdLst/>
        </p14:section>
        <p14:section name="Untitled Section" id="{E93A0D41-EF6F-4E6C-AB1A-A98170AC4FE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745606-8ECD-D701-6E32-421660331406}" name="Driessen, MLG (Marlou)" initials="DM(" userId="S::marlou.driessen@zuyd.nl::79fabe26-2e82-4cba-a3dd-9428624d0320" providerId="AD"/>
  <p188:author id="{98F00F18-D30E-C00A-A241-E0861049DA89}" name="Pim Brueren" initials="PB" userId="S::pim.brueren@trajekt.nl::e2adfa64-a368-4a47-8680-3973173054b6" providerId="AD"/>
  <p188:author id="{A4641F50-212E-E6E3-210C-A301304CC642}" name="Rossum, van, HJL (Erik)" initials="RvH(" userId="S::erik.vanrossum@zuyd.nl::96b762b8-b92b-40cb-b302-f78fd3e2f4e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612425-82EE-445C-A0F0-0590601EC518}" v="1169" dt="2023-09-20T08:55:20.8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85553" autoAdjust="0"/>
  </p:normalViewPr>
  <p:slideViewPr>
    <p:cSldViewPr snapToGrid="0">
      <p:cViewPr varScale="1">
        <p:scale>
          <a:sx n="57" d="100"/>
          <a:sy n="57" d="100"/>
        </p:scale>
        <p:origin x="10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Jaren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Blad1!$A$2:$A$4</c:f>
              <c:strCache>
                <c:ptCount val="3"/>
                <c:pt idx="0">
                  <c:v>Levensverwachting 1921 vrouw</c:v>
                </c:pt>
                <c:pt idx="1">
                  <c:v>Levensverwachting 2022 vrouw</c:v>
                </c:pt>
                <c:pt idx="2">
                  <c:v>Mijn oma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62.25</c:v>
                </c:pt>
                <c:pt idx="1">
                  <c:v>83.1</c:v>
                </c:pt>
                <c:pt idx="2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EB-4913-8F9E-15DD053E6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5474528"/>
        <c:axId val="433596144"/>
      </c:barChart>
      <c:catAx>
        <c:axId val="153547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596144"/>
        <c:crosses val="autoZero"/>
        <c:auto val="1"/>
        <c:lblAlgn val="ctr"/>
        <c:lblOffset val="100"/>
        <c:noMultiLvlLbl val="0"/>
      </c:catAx>
      <c:valAx>
        <c:axId val="43359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5474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0.5</cdr:y>
    </cdr:from>
    <cdr:to>
      <cdr:x>0.57196</cdr:x>
      <cdr:y>0.57911</cdr:y>
    </cdr:to>
    <cdr:sp macro="" textlink="">
      <cdr:nvSpPr>
        <cdr:cNvPr id="2" name="Tekstvak 1">
          <a:extLst xmlns:a="http://schemas.openxmlformats.org/drawingml/2006/main">
            <a:ext uri="{FF2B5EF4-FFF2-40B4-BE49-F238E27FC236}">
              <a16:creationId xmlns:a16="http://schemas.microsoft.com/office/drawing/2014/main" id="{B75C2A4E-D519-DBA0-61B7-E104DBDA1174}"/>
            </a:ext>
          </a:extLst>
        </cdr:cNvPr>
        <cdr:cNvSpPr txBox="1"/>
      </cdr:nvSpPr>
      <cdr:spPr>
        <a:xfrm xmlns:a="http://schemas.openxmlformats.org/drawingml/2006/main">
          <a:off x="5257800" y="2175669"/>
          <a:ext cx="756745" cy="3442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nl-NL" sz="1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8EA69-FC5C-41C6-84C6-F208CC76CCCA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59168-F50F-46AF-9507-997D64EC00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44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Hester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A419A-DAB8-493C-9551-0BAD476B8EE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458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59168-F50F-46AF-9507-997D64EC0031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911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59168-F50F-46AF-9507-997D64EC0031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64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C24B7-366C-4F81-AAA0-836323EA8D5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95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C24B7-366C-4F81-AAA0-836323EA8D5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32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C24B7-366C-4F81-AAA0-836323EA8D5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7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C24B7-366C-4F81-AAA0-836323EA8D5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617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C24B7-366C-4F81-AAA0-836323EA8D5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29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7E599-85C1-435E-854B-3939490949F1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292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C24B7-366C-4F81-AAA0-836323EA8D5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592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FC24B7-366C-4F81-AAA0-836323EA8D5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22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61360-A058-1BF4-DD26-23745B9D2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362F7C8-BB29-6981-5006-31F7C0125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824268-F7D2-6B06-E632-2BFE69BF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57DA-2CAF-44B7-BE6A-612995CA6546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3843A6-0384-D89C-2AFB-2B682D220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93C89D-35FB-9A84-6AE3-FA736EF84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A1D3-5E5E-4676-8A51-056C11BFA7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14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AFADA7-64D4-C62C-9B47-686802033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EAAFEED-767D-7E35-358C-814956497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6EBF31-9DFB-3DAF-C36C-7B0B22126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57DA-2CAF-44B7-BE6A-612995CA6546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417B3A-46D3-1436-4BB6-5CC63FDC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6B3D32-995A-3CCD-F23A-00F9638B7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A1D3-5E5E-4676-8A51-056C11BFA7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918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1056502-9823-49EE-187F-53C014C3F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0B4B185-09AD-78A1-F6FC-0B07CE8C3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768265-6433-9382-84BB-1CF545152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57DA-2CAF-44B7-BE6A-612995CA6546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8B4B59-4EC0-9635-7389-6BA01D17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F89006-0F84-89E6-AB35-2DFFE88C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A1D3-5E5E-4676-8A51-056C11BFA7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4749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1" cy="6865938"/>
          </a:xfrm>
          <a:solidFill>
            <a:schemeClr val="bg1">
              <a:lumMod val="85000"/>
            </a:schemeClr>
          </a:solidFill>
        </p:spPr>
        <p:txBody>
          <a:bodyPr lIns="644400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r>
              <a:rPr lang="nl-NL" dirty="0"/>
              <a:t>Klik op het pictogram</a:t>
            </a:r>
            <a:br>
              <a:rPr lang="nl-NL" dirty="0"/>
            </a:br>
            <a:r>
              <a:rPr lang="nl-NL" dirty="0"/>
              <a:t>om een afbeelding in te voegen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666599" y="7278833"/>
            <a:ext cx="5140801" cy="295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r>
              <a:rPr lang="en-US" dirty="0" err="1"/>
              <a:t>Zuyd</a:t>
            </a:r>
            <a:r>
              <a:rPr lang="en-US" dirty="0"/>
              <a:t> Template-set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384600" y="7278833"/>
            <a:ext cx="306425" cy="295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1C91B2-D80A-449A-A874-9D15922EA0F1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Tekstvak 6"/>
          <p:cNvSpPr txBox="1"/>
          <p:nvPr/>
        </p:nvSpPr>
        <p:spPr>
          <a:xfrm>
            <a:off x="6099175" y="-520792"/>
            <a:ext cx="6099175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Titel slide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69801" y="1573198"/>
            <a:ext cx="3711610" cy="3711599"/>
          </a:xfrm>
        </p:spPr>
        <p:txBody>
          <a:bodyPr rIns="144000" bIns="108000" anchor="t"/>
          <a:lstStyle>
            <a:lvl1pPr>
              <a:defRPr sz="32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669801" y="4800595"/>
            <a:ext cx="3711610" cy="484202"/>
          </a:xfrm>
        </p:spPr>
        <p:txBody>
          <a:bodyPr lIns="144000" tIns="144000" rIns="144000" bIns="144000" anchor="b"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fld id="{84DBAC01-13FF-4352-B135-848128D8FF09}" type="datetime3">
              <a:rPr lang="en-US" smtClean="0"/>
              <a:t>2 October 2023</a:t>
            </a:fld>
            <a:endParaRPr lang="en-US" dirty="0"/>
          </a:p>
        </p:txBody>
      </p:sp>
      <p:sp>
        <p:nvSpPr>
          <p:cNvPr id="48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10975800" y="5684402"/>
            <a:ext cx="687600" cy="741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anchor="ctr"/>
          <a:lstStyle>
            <a:lvl1pPr marL="0" indent="0" algn="ctr">
              <a:buNone/>
              <a:defRPr sz="600" baseline="0"/>
            </a:lvl1pPr>
            <a:lvl2pPr marL="177800" indent="0">
              <a:buNone/>
              <a:defRPr/>
            </a:lvl2pPr>
            <a:lvl3pPr marL="0" indent="0">
              <a:buFont typeface="Arial" panose="020B0604020202020204" pitchFamily="34" charset="0"/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/>
              <a:t>S.V.P. niet verwijderen of aanpassen</a:t>
            </a:r>
            <a:endParaRPr lang="en-US" dirty="0"/>
          </a:p>
        </p:txBody>
      </p:sp>
      <p:grpSp>
        <p:nvGrpSpPr>
          <p:cNvPr id="44" name="Groep 43"/>
          <p:cNvGrpSpPr/>
          <p:nvPr/>
        </p:nvGrpSpPr>
        <p:grpSpPr>
          <a:xfrm>
            <a:off x="-2973167" y="-100346"/>
            <a:ext cx="2829166" cy="6957092"/>
            <a:chOff x="-2973167" y="-100346"/>
            <a:chExt cx="2829166" cy="6957092"/>
          </a:xfrm>
        </p:grpSpPr>
        <p:sp>
          <p:nvSpPr>
            <p:cNvPr id="47" name="Rechthoek 46"/>
            <p:cNvSpPr/>
            <p:nvPr/>
          </p:nvSpPr>
          <p:spPr>
            <a:xfrm>
              <a:off x="-2973167" y="-100346"/>
              <a:ext cx="2773430" cy="3153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t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all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49" name="Tekstvak 33"/>
            <p:cNvSpPr txBox="1"/>
            <p:nvPr/>
          </p:nvSpPr>
          <p:spPr>
            <a:xfrm>
              <a:off x="-2788022" y="888538"/>
              <a:ext cx="2558692" cy="4860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Klik op het icoon om een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in te voegen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Tekstvak 33"/>
            <p:cNvSpPr txBox="1"/>
            <p:nvPr/>
          </p:nvSpPr>
          <p:spPr>
            <a:xfrm>
              <a:off x="-2788022" y="2792939"/>
              <a:ext cx="2558692" cy="6043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de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die je wilt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invoegen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en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klik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op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Invoegen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’</a:t>
              </a:r>
              <a:endPara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1" name="Ovaal 50"/>
            <p:cNvSpPr/>
            <p:nvPr/>
          </p:nvSpPr>
          <p:spPr>
            <a:xfrm>
              <a:off x="-2784315" y="430361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52" name="Ovaal 51"/>
            <p:cNvSpPr/>
            <p:nvPr/>
          </p:nvSpPr>
          <p:spPr>
            <a:xfrm>
              <a:off x="-2784315" y="232490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53" name="Rechte verbindingslijn 52"/>
            <p:cNvCxnSpPr/>
            <p:nvPr/>
          </p:nvCxnSpPr>
          <p:spPr>
            <a:xfrm>
              <a:off x="-2785944" y="288269"/>
              <a:ext cx="2556613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4" name="Rechte verbindingslijn 53"/>
            <p:cNvCxnSpPr/>
            <p:nvPr/>
          </p:nvCxnSpPr>
          <p:spPr>
            <a:xfrm>
              <a:off x="-2786283" y="2167521"/>
              <a:ext cx="2556952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55" name="Rechte verbindingslijn 54"/>
            <p:cNvCxnSpPr/>
            <p:nvPr/>
          </p:nvCxnSpPr>
          <p:spPr>
            <a:xfrm>
              <a:off x="-2785944" y="4022832"/>
              <a:ext cx="2556613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56" name="Icoontje afbeeldi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77585" y="1459905"/>
              <a:ext cx="521075" cy="521075"/>
            </a:xfrm>
            <a:prstGeom prst="rect">
              <a:avLst/>
            </a:prstGeom>
          </p:spPr>
        </p:pic>
        <p:cxnSp>
          <p:nvCxnSpPr>
            <p:cNvPr id="57" name="Rechte verbindingslijn 56"/>
            <p:cNvCxnSpPr/>
            <p:nvPr/>
          </p:nvCxnSpPr>
          <p:spPr>
            <a:xfrm>
              <a:off x="-2785944" y="6856746"/>
              <a:ext cx="2556613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58" name="Groep 57"/>
            <p:cNvGrpSpPr/>
            <p:nvPr/>
          </p:nvGrpSpPr>
          <p:grpSpPr>
            <a:xfrm>
              <a:off x="-2790881" y="3471416"/>
              <a:ext cx="1114138" cy="297656"/>
              <a:chOff x="13560784" y="3471416"/>
              <a:chExt cx="1114138" cy="297656"/>
            </a:xfrm>
          </p:grpSpPr>
          <p:sp>
            <p:nvSpPr>
              <p:cNvPr id="78" name="Afgeronde rechthoek 77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kstvak 81"/>
              <p:cNvSpPr txBox="1"/>
              <p:nvPr/>
            </p:nvSpPr>
            <p:spPr>
              <a:xfrm>
                <a:off x="13573594" y="3509590"/>
                <a:ext cx="888311" cy="2308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dirty="0" err="1"/>
                  <a:t>Invoegen</a:t>
                </a:r>
                <a:endParaRPr lang="en-GB" dirty="0"/>
              </a:p>
            </p:txBody>
          </p:sp>
          <p:cxnSp>
            <p:nvCxnSpPr>
              <p:cNvPr id="80" name="Rechte verbindingslijn 79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Gelijkbenige driehoek 80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ep 58"/>
            <p:cNvGrpSpPr/>
            <p:nvPr/>
          </p:nvGrpSpPr>
          <p:grpSpPr>
            <a:xfrm>
              <a:off x="-2788022" y="4226919"/>
              <a:ext cx="2644021" cy="2360096"/>
              <a:chOff x="-2788022" y="4375200"/>
              <a:chExt cx="2644021" cy="2360096"/>
            </a:xfrm>
          </p:grpSpPr>
          <p:sp>
            <p:nvSpPr>
              <p:cNvPr id="60" name="Tekstvak 33"/>
              <p:cNvSpPr txBox="1"/>
              <p:nvPr/>
            </p:nvSpPr>
            <p:spPr>
              <a:xfrm>
                <a:off x="-2788022" y="4699050"/>
                <a:ext cx="2558692" cy="721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</a:t>
                </a:r>
              </a:p>
            </p:txBody>
          </p:sp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777585" y="5421021"/>
                <a:ext cx="1992342" cy="106941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</p:pic>
          <p:sp>
            <p:nvSpPr>
              <p:cNvPr id="62" name="Tekstvak 61"/>
              <p:cNvSpPr txBox="1"/>
              <p:nvPr/>
            </p:nvSpPr>
            <p:spPr>
              <a:xfrm>
                <a:off x="-2741158" y="5527701"/>
                <a:ext cx="19254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/>
                  <a:t>Hier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een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printscreen</a:t>
                </a:r>
                <a:r>
                  <a:rPr lang="en-US" sz="1200" b="1" dirty="0"/>
                  <a:t> van de </a:t>
                </a:r>
                <a:r>
                  <a:rPr lang="en-US" sz="1200" b="1" dirty="0" err="1"/>
                  <a:t>miniatuur</a:t>
                </a:r>
                <a:r>
                  <a:rPr lang="en-US" sz="1200" b="1" dirty="0"/>
                  <a:t>- </a:t>
                </a:r>
                <a:r>
                  <a:rPr lang="en-US" sz="1200" b="1" dirty="0" err="1"/>
                  <a:t>titelslide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plaatsen</a:t>
                </a:r>
                <a:endParaRPr lang="en-US" sz="1200" b="1" dirty="0"/>
              </a:p>
            </p:txBody>
          </p:sp>
          <p:sp>
            <p:nvSpPr>
              <p:cNvPr id="63" name="Rechthoek 62"/>
              <p:cNvSpPr/>
              <p:nvPr/>
            </p:nvSpPr>
            <p:spPr>
              <a:xfrm>
                <a:off x="-2109095" y="6054427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" name="Groep 63"/>
              <p:cNvGrpSpPr/>
              <p:nvPr/>
            </p:nvGrpSpPr>
            <p:grpSpPr>
              <a:xfrm>
                <a:off x="-2113278" y="6054428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68" name="Rechthoek 67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9" name="Groep 68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72" name="Afgeronde rechthoek 71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hthoek 72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echthoek 73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hthoek 74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hthoek 75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hthoek 76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0" name="Rechthoek 69"/>
                <p:cNvSpPr/>
                <p:nvPr/>
              </p:nvSpPr>
              <p:spPr>
                <a:xfrm>
                  <a:off x="13424745" y="6062530"/>
                  <a:ext cx="641522" cy="261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 dirty="0" err="1"/>
                    <a:t>Indeling</a:t>
                  </a:r>
                  <a:endParaRPr lang="en-US" sz="1100" dirty="0"/>
                </a:p>
              </p:txBody>
            </p:sp>
            <p:sp>
              <p:nvSpPr>
                <p:cNvPr id="71" name="Gelijkbenige driehoek 70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Afgeronde rechthoek 64"/>
              <p:cNvSpPr/>
              <p:nvPr/>
            </p:nvSpPr>
            <p:spPr>
              <a:xfrm>
                <a:off x="-2109095" y="6322741"/>
                <a:ext cx="1957910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</a:rPr>
                  <a:t>Dia</a:t>
                </a:r>
                <a:r>
                  <a:rPr lang="en-US" sz="1200" dirty="0">
                    <a:solidFill>
                      <a:schemeClr val="tx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herstellen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6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436" y="6446814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7" name="Tekstvak 33"/>
              <p:cNvSpPr txBox="1"/>
              <p:nvPr/>
            </p:nvSpPr>
            <p:spPr>
              <a:xfrm>
                <a:off x="-2788022" y="4375200"/>
                <a:ext cx="2558692" cy="24442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Niet goed gegaan?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0797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6099175" y="-520792"/>
            <a:ext cx="6099175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Leeg</a:t>
            </a:r>
          </a:p>
        </p:txBody>
      </p:sp>
      <p:grpSp>
        <p:nvGrpSpPr>
          <p:cNvPr id="12" name="ZUYD logo"/>
          <p:cNvGrpSpPr/>
          <p:nvPr/>
        </p:nvGrpSpPr>
        <p:grpSpPr>
          <a:xfrm>
            <a:off x="11193981" y="5919787"/>
            <a:ext cx="469419" cy="506213"/>
            <a:chOff x="0" y="-7639050"/>
            <a:chExt cx="6359525" cy="6858000"/>
          </a:xfrm>
          <a:solidFill>
            <a:schemeClr val="accent1"/>
          </a:solidFill>
        </p:grpSpPr>
        <p:sp>
          <p:nvSpPr>
            <p:cNvPr id="13" name="D"/>
            <p:cNvSpPr>
              <a:spLocks noEditPoints="1"/>
            </p:cNvSpPr>
            <p:nvPr/>
          </p:nvSpPr>
          <p:spPr bwMode="auto">
            <a:xfrm>
              <a:off x="3727450" y="-3719513"/>
              <a:ext cx="2632075" cy="2938463"/>
            </a:xfrm>
            <a:custGeom>
              <a:avLst/>
              <a:gdLst>
                <a:gd name="T0" fmla="*/ 466 w 1658"/>
                <a:gd name="T1" fmla="*/ 1479 h 1851"/>
                <a:gd name="T2" fmla="*/ 642 w 1658"/>
                <a:gd name="T3" fmla="*/ 1478 h 1851"/>
                <a:gd name="T4" fmla="*/ 709 w 1658"/>
                <a:gd name="T5" fmla="*/ 1475 h 1851"/>
                <a:gd name="T6" fmla="*/ 778 w 1658"/>
                <a:gd name="T7" fmla="*/ 1469 h 1851"/>
                <a:gd name="T8" fmla="*/ 847 w 1658"/>
                <a:gd name="T9" fmla="*/ 1457 h 1851"/>
                <a:gd name="T10" fmla="*/ 916 w 1658"/>
                <a:gd name="T11" fmla="*/ 1439 h 1851"/>
                <a:gd name="T12" fmla="*/ 980 w 1658"/>
                <a:gd name="T13" fmla="*/ 1410 h 1851"/>
                <a:gd name="T14" fmla="*/ 1039 w 1658"/>
                <a:gd name="T15" fmla="*/ 1369 h 1851"/>
                <a:gd name="T16" fmla="*/ 1091 w 1658"/>
                <a:gd name="T17" fmla="*/ 1317 h 1851"/>
                <a:gd name="T18" fmla="*/ 1134 w 1658"/>
                <a:gd name="T19" fmla="*/ 1248 h 1851"/>
                <a:gd name="T20" fmla="*/ 1167 w 1658"/>
                <a:gd name="T21" fmla="*/ 1161 h 1851"/>
                <a:gd name="T22" fmla="*/ 1189 w 1658"/>
                <a:gd name="T23" fmla="*/ 1055 h 1851"/>
                <a:gd name="T24" fmla="*/ 1196 w 1658"/>
                <a:gd name="T25" fmla="*/ 928 h 1851"/>
                <a:gd name="T26" fmla="*/ 1192 w 1658"/>
                <a:gd name="T27" fmla="*/ 818 h 1851"/>
                <a:gd name="T28" fmla="*/ 1172 w 1658"/>
                <a:gd name="T29" fmla="*/ 711 h 1851"/>
                <a:gd name="T30" fmla="*/ 1130 w 1658"/>
                <a:gd name="T31" fmla="*/ 606 h 1851"/>
                <a:gd name="T32" fmla="*/ 1066 w 1658"/>
                <a:gd name="T33" fmla="*/ 517 h 1851"/>
                <a:gd name="T34" fmla="*/ 997 w 1658"/>
                <a:gd name="T35" fmla="*/ 459 h 1851"/>
                <a:gd name="T36" fmla="*/ 921 w 1658"/>
                <a:gd name="T37" fmla="*/ 421 h 1851"/>
                <a:gd name="T38" fmla="*/ 843 w 1658"/>
                <a:gd name="T39" fmla="*/ 402 h 1851"/>
                <a:gd name="T40" fmla="*/ 765 w 1658"/>
                <a:gd name="T41" fmla="*/ 393 h 1851"/>
                <a:gd name="T42" fmla="*/ 689 w 1658"/>
                <a:gd name="T43" fmla="*/ 390 h 1851"/>
                <a:gd name="T44" fmla="*/ 466 w 1658"/>
                <a:gd name="T45" fmla="*/ 390 h 1851"/>
                <a:gd name="T46" fmla="*/ 591 w 1658"/>
                <a:gd name="T47" fmla="*/ 0 h 1851"/>
                <a:gd name="T48" fmla="*/ 693 w 1658"/>
                <a:gd name="T49" fmla="*/ 1 h 1851"/>
                <a:gd name="T50" fmla="*/ 807 w 1658"/>
                <a:gd name="T51" fmla="*/ 8 h 1851"/>
                <a:gd name="T52" fmla="*/ 926 w 1658"/>
                <a:gd name="T53" fmla="*/ 21 h 1851"/>
                <a:gd name="T54" fmla="*/ 1049 w 1658"/>
                <a:gd name="T55" fmla="*/ 44 h 1851"/>
                <a:gd name="T56" fmla="*/ 1170 w 1658"/>
                <a:gd name="T57" fmla="*/ 82 h 1851"/>
                <a:gd name="T58" fmla="*/ 1286 w 1658"/>
                <a:gd name="T59" fmla="*/ 140 h 1851"/>
                <a:gd name="T60" fmla="*/ 1394 w 1658"/>
                <a:gd name="T61" fmla="*/ 217 h 1851"/>
                <a:gd name="T62" fmla="*/ 1487 w 1658"/>
                <a:gd name="T63" fmla="*/ 319 h 1851"/>
                <a:gd name="T64" fmla="*/ 1557 w 1658"/>
                <a:gd name="T65" fmla="*/ 436 h 1851"/>
                <a:gd name="T66" fmla="*/ 1609 w 1658"/>
                <a:gd name="T67" fmla="*/ 564 h 1851"/>
                <a:gd name="T68" fmla="*/ 1641 w 1658"/>
                <a:gd name="T69" fmla="*/ 699 h 1851"/>
                <a:gd name="T70" fmla="*/ 1657 w 1658"/>
                <a:gd name="T71" fmla="*/ 839 h 1851"/>
                <a:gd name="T72" fmla="*/ 1657 w 1658"/>
                <a:gd name="T73" fmla="*/ 975 h 1851"/>
                <a:gd name="T74" fmla="*/ 1647 w 1658"/>
                <a:gd name="T75" fmla="*/ 1092 h 1851"/>
                <a:gd name="T76" fmla="*/ 1631 w 1658"/>
                <a:gd name="T77" fmla="*/ 1189 h 1851"/>
                <a:gd name="T78" fmla="*/ 1611 w 1658"/>
                <a:gd name="T79" fmla="*/ 1266 h 1851"/>
                <a:gd name="T80" fmla="*/ 1559 w 1658"/>
                <a:gd name="T81" fmla="*/ 1403 h 1851"/>
                <a:gd name="T82" fmla="*/ 1495 w 1658"/>
                <a:gd name="T83" fmla="*/ 1517 h 1851"/>
                <a:gd name="T84" fmla="*/ 1419 w 1658"/>
                <a:gd name="T85" fmla="*/ 1609 h 1851"/>
                <a:gd name="T86" fmla="*/ 1335 w 1658"/>
                <a:gd name="T87" fmla="*/ 1682 h 1851"/>
                <a:gd name="T88" fmla="*/ 1247 w 1658"/>
                <a:gd name="T89" fmla="*/ 1740 h 1851"/>
                <a:gd name="T90" fmla="*/ 1157 w 1658"/>
                <a:gd name="T91" fmla="*/ 1782 h 1851"/>
                <a:gd name="T92" fmla="*/ 1065 w 1658"/>
                <a:gd name="T93" fmla="*/ 1812 h 1851"/>
                <a:gd name="T94" fmla="*/ 977 w 1658"/>
                <a:gd name="T95" fmla="*/ 1831 h 1851"/>
                <a:gd name="T96" fmla="*/ 895 w 1658"/>
                <a:gd name="T97" fmla="*/ 1843 h 1851"/>
                <a:gd name="T98" fmla="*/ 820 w 1658"/>
                <a:gd name="T99" fmla="*/ 1848 h 1851"/>
                <a:gd name="T100" fmla="*/ 757 w 1658"/>
                <a:gd name="T101" fmla="*/ 1851 h 1851"/>
                <a:gd name="T102" fmla="*/ 0 w 1658"/>
                <a:gd name="T103" fmla="*/ 1851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58" h="1851">
                  <a:moveTo>
                    <a:pt x="466" y="390"/>
                  </a:moveTo>
                  <a:lnTo>
                    <a:pt x="466" y="1479"/>
                  </a:lnTo>
                  <a:lnTo>
                    <a:pt x="609" y="1479"/>
                  </a:lnTo>
                  <a:lnTo>
                    <a:pt x="642" y="1478"/>
                  </a:lnTo>
                  <a:lnTo>
                    <a:pt x="674" y="1477"/>
                  </a:lnTo>
                  <a:lnTo>
                    <a:pt x="709" y="1475"/>
                  </a:lnTo>
                  <a:lnTo>
                    <a:pt x="744" y="1473"/>
                  </a:lnTo>
                  <a:lnTo>
                    <a:pt x="778" y="1469"/>
                  </a:lnTo>
                  <a:lnTo>
                    <a:pt x="813" y="1464"/>
                  </a:lnTo>
                  <a:lnTo>
                    <a:pt x="847" y="1457"/>
                  </a:lnTo>
                  <a:lnTo>
                    <a:pt x="881" y="1449"/>
                  </a:lnTo>
                  <a:lnTo>
                    <a:pt x="916" y="1439"/>
                  </a:lnTo>
                  <a:lnTo>
                    <a:pt x="948" y="1426"/>
                  </a:lnTo>
                  <a:lnTo>
                    <a:pt x="980" y="1410"/>
                  </a:lnTo>
                  <a:lnTo>
                    <a:pt x="1010" y="1392"/>
                  </a:lnTo>
                  <a:lnTo>
                    <a:pt x="1039" y="1369"/>
                  </a:lnTo>
                  <a:lnTo>
                    <a:pt x="1066" y="1344"/>
                  </a:lnTo>
                  <a:lnTo>
                    <a:pt x="1091" y="1317"/>
                  </a:lnTo>
                  <a:lnTo>
                    <a:pt x="1113" y="1284"/>
                  </a:lnTo>
                  <a:lnTo>
                    <a:pt x="1134" y="1248"/>
                  </a:lnTo>
                  <a:lnTo>
                    <a:pt x="1153" y="1207"/>
                  </a:lnTo>
                  <a:lnTo>
                    <a:pt x="1167" y="1161"/>
                  </a:lnTo>
                  <a:lnTo>
                    <a:pt x="1180" y="1111"/>
                  </a:lnTo>
                  <a:lnTo>
                    <a:pt x="1189" y="1055"/>
                  </a:lnTo>
                  <a:lnTo>
                    <a:pt x="1195" y="995"/>
                  </a:lnTo>
                  <a:lnTo>
                    <a:pt x="1196" y="928"/>
                  </a:lnTo>
                  <a:lnTo>
                    <a:pt x="1196" y="873"/>
                  </a:lnTo>
                  <a:lnTo>
                    <a:pt x="1192" y="818"/>
                  </a:lnTo>
                  <a:lnTo>
                    <a:pt x="1184" y="764"/>
                  </a:lnTo>
                  <a:lnTo>
                    <a:pt x="1172" y="711"/>
                  </a:lnTo>
                  <a:lnTo>
                    <a:pt x="1155" y="657"/>
                  </a:lnTo>
                  <a:lnTo>
                    <a:pt x="1130" y="606"/>
                  </a:lnTo>
                  <a:lnTo>
                    <a:pt x="1099" y="555"/>
                  </a:lnTo>
                  <a:lnTo>
                    <a:pt x="1066" y="517"/>
                  </a:lnTo>
                  <a:lnTo>
                    <a:pt x="1032" y="486"/>
                  </a:lnTo>
                  <a:lnTo>
                    <a:pt x="997" y="459"/>
                  </a:lnTo>
                  <a:lnTo>
                    <a:pt x="959" y="438"/>
                  </a:lnTo>
                  <a:lnTo>
                    <a:pt x="921" y="421"/>
                  </a:lnTo>
                  <a:lnTo>
                    <a:pt x="881" y="410"/>
                  </a:lnTo>
                  <a:lnTo>
                    <a:pt x="843" y="402"/>
                  </a:lnTo>
                  <a:lnTo>
                    <a:pt x="804" y="397"/>
                  </a:lnTo>
                  <a:lnTo>
                    <a:pt x="765" y="393"/>
                  </a:lnTo>
                  <a:lnTo>
                    <a:pt x="727" y="391"/>
                  </a:lnTo>
                  <a:lnTo>
                    <a:pt x="689" y="390"/>
                  </a:lnTo>
                  <a:lnTo>
                    <a:pt x="654" y="390"/>
                  </a:lnTo>
                  <a:lnTo>
                    <a:pt x="466" y="390"/>
                  </a:lnTo>
                  <a:close/>
                  <a:moveTo>
                    <a:pt x="0" y="0"/>
                  </a:moveTo>
                  <a:lnTo>
                    <a:pt x="591" y="0"/>
                  </a:lnTo>
                  <a:lnTo>
                    <a:pt x="640" y="0"/>
                  </a:lnTo>
                  <a:lnTo>
                    <a:pt x="693" y="1"/>
                  </a:lnTo>
                  <a:lnTo>
                    <a:pt x="749" y="4"/>
                  </a:lnTo>
                  <a:lnTo>
                    <a:pt x="807" y="8"/>
                  </a:lnTo>
                  <a:lnTo>
                    <a:pt x="866" y="13"/>
                  </a:lnTo>
                  <a:lnTo>
                    <a:pt x="926" y="21"/>
                  </a:lnTo>
                  <a:lnTo>
                    <a:pt x="988" y="31"/>
                  </a:lnTo>
                  <a:lnTo>
                    <a:pt x="1049" y="44"/>
                  </a:lnTo>
                  <a:lnTo>
                    <a:pt x="1109" y="61"/>
                  </a:lnTo>
                  <a:lnTo>
                    <a:pt x="1170" y="82"/>
                  </a:lnTo>
                  <a:lnTo>
                    <a:pt x="1229" y="109"/>
                  </a:lnTo>
                  <a:lnTo>
                    <a:pt x="1286" y="140"/>
                  </a:lnTo>
                  <a:lnTo>
                    <a:pt x="1341" y="175"/>
                  </a:lnTo>
                  <a:lnTo>
                    <a:pt x="1394" y="217"/>
                  </a:lnTo>
                  <a:lnTo>
                    <a:pt x="1442" y="267"/>
                  </a:lnTo>
                  <a:lnTo>
                    <a:pt x="1487" y="319"/>
                  </a:lnTo>
                  <a:lnTo>
                    <a:pt x="1525" y="377"/>
                  </a:lnTo>
                  <a:lnTo>
                    <a:pt x="1557" y="436"/>
                  </a:lnTo>
                  <a:lnTo>
                    <a:pt x="1585" y="499"/>
                  </a:lnTo>
                  <a:lnTo>
                    <a:pt x="1609" y="564"/>
                  </a:lnTo>
                  <a:lnTo>
                    <a:pt x="1627" y="631"/>
                  </a:lnTo>
                  <a:lnTo>
                    <a:pt x="1641" y="699"/>
                  </a:lnTo>
                  <a:lnTo>
                    <a:pt x="1651" y="768"/>
                  </a:lnTo>
                  <a:lnTo>
                    <a:pt x="1657" y="839"/>
                  </a:lnTo>
                  <a:lnTo>
                    <a:pt x="1658" y="910"/>
                  </a:lnTo>
                  <a:lnTo>
                    <a:pt x="1657" y="975"/>
                  </a:lnTo>
                  <a:lnTo>
                    <a:pt x="1653" y="1037"/>
                  </a:lnTo>
                  <a:lnTo>
                    <a:pt x="1647" y="1092"/>
                  </a:lnTo>
                  <a:lnTo>
                    <a:pt x="1640" y="1143"/>
                  </a:lnTo>
                  <a:lnTo>
                    <a:pt x="1631" y="1189"/>
                  </a:lnTo>
                  <a:lnTo>
                    <a:pt x="1620" y="1230"/>
                  </a:lnTo>
                  <a:lnTo>
                    <a:pt x="1611" y="1266"/>
                  </a:lnTo>
                  <a:lnTo>
                    <a:pt x="1586" y="1338"/>
                  </a:lnTo>
                  <a:lnTo>
                    <a:pt x="1559" y="1403"/>
                  </a:lnTo>
                  <a:lnTo>
                    <a:pt x="1529" y="1462"/>
                  </a:lnTo>
                  <a:lnTo>
                    <a:pt x="1495" y="1517"/>
                  </a:lnTo>
                  <a:lnTo>
                    <a:pt x="1458" y="1566"/>
                  </a:lnTo>
                  <a:lnTo>
                    <a:pt x="1419" y="1609"/>
                  </a:lnTo>
                  <a:lnTo>
                    <a:pt x="1378" y="1648"/>
                  </a:lnTo>
                  <a:lnTo>
                    <a:pt x="1335" y="1682"/>
                  </a:lnTo>
                  <a:lnTo>
                    <a:pt x="1292" y="1712"/>
                  </a:lnTo>
                  <a:lnTo>
                    <a:pt x="1247" y="1740"/>
                  </a:lnTo>
                  <a:lnTo>
                    <a:pt x="1201" y="1762"/>
                  </a:lnTo>
                  <a:lnTo>
                    <a:pt x="1157" y="1782"/>
                  </a:lnTo>
                  <a:lnTo>
                    <a:pt x="1111" y="1797"/>
                  </a:lnTo>
                  <a:lnTo>
                    <a:pt x="1065" y="1812"/>
                  </a:lnTo>
                  <a:lnTo>
                    <a:pt x="1020" y="1822"/>
                  </a:lnTo>
                  <a:lnTo>
                    <a:pt x="977" y="1831"/>
                  </a:lnTo>
                  <a:lnTo>
                    <a:pt x="935" y="1838"/>
                  </a:lnTo>
                  <a:lnTo>
                    <a:pt x="895" y="1843"/>
                  </a:lnTo>
                  <a:lnTo>
                    <a:pt x="857" y="1846"/>
                  </a:lnTo>
                  <a:lnTo>
                    <a:pt x="820" y="1848"/>
                  </a:lnTo>
                  <a:lnTo>
                    <a:pt x="787" y="1850"/>
                  </a:lnTo>
                  <a:lnTo>
                    <a:pt x="757" y="1851"/>
                  </a:lnTo>
                  <a:lnTo>
                    <a:pt x="729" y="1851"/>
                  </a:lnTo>
                  <a:lnTo>
                    <a:pt x="0" y="185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Y"/>
            <p:cNvSpPr>
              <a:spLocks/>
            </p:cNvSpPr>
            <p:nvPr/>
          </p:nvSpPr>
          <p:spPr bwMode="auto">
            <a:xfrm>
              <a:off x="0" y="-3719513"/>
              <a:ext cx="2941638" cy="2938463"/>
            </a:xfrm>
            <a:custGeom>
              <a:avLst/>
              <a:gdLst>
                <a:gd name="T0" fmla="*/ 0 w 1853"/>
                <a:gd name="T1" fmla="*/ 0 h 1851"/>
                <a:gd name="T2" fmla="*/ 532 w 1853"/>
                <a:gd name="T3" fmla="*/ 0 h 1851"/>
                <a:gd name="T4" fmla="*/ 932 w 1853"/>
                <a:gd name="T5" fmla="*/ 635 h 1851"/>
                <a:gd name="T6" fmla="*/ 939 w 1853"/>
                <a:gd name="T7" fmla="*/ 617 h 1851"/>
                <a:gd name="T8" fmla="*/ 947 w 1853"/>
                <a:gd name="T9" fmla="*/ 601 h 1851"/>
                <a:gd name="T10" fmla="*/ 954 w 1853"/>
                <a:gd name="T11" fmla="*/ 588 h 1851"/>
                <a:gd name="T12" fmla="*/ 960 w 1853"/>
                <a:gd name="T13" fmla="*/ 573 h 1851"/>
                <a:gd name="T14" fmla="*/ 969 w 1853"/>
                <a:gd name="T15" fmla="*/ 559 h 1851"/>
                <a:gd name="T16" fmla="*/ 979 w 1853"/>
                <a:gd name="T17" fmla="*/ 542 h 1851"/>
                <a:gd name="T18" fmla="*/ 992 w 1853"/>
                <a:gd name="T19" fmla="*/ 521 h 1851"/>
                <a:gd name="T20" fmla="*/ 1007 w 1853"/>
                <a:gd name="T21" fmla="*/ 495 h 1851"/>
                <a:gd name="T22" fmla="*/ 1325 w 1853"/>
                <a:gd name="T23" fmla="*/ 0 h 1851"/>
                <a:gd name="T24" fmla="*/ 1853 w 1853"/>
                <a:gd name="T25" fmla="*/ 0 h 1851"/>
                <a:gd name="T26" fmla="*/ 1152 w 1853"/>
                <a:gd name="T27" fmla="*/ 975 h 1851"/>
                <a:gd name="T28" fmla="*/ 1152 w 1853"/>
                <a:gd name="T29" fmla="*/ 1851 h 1851"/>
                <a:gd name="T30" fmla="*/ 696 w 1853"/>
                <a:gd name="T31" fmla="*/ 1851 h 1851"/>
                <a:gd name="T32" fmla="*/ 696 w 1853"/>
                <a:gd name="T33" fmla="*/ 988 h 1851"/>
                <a:gd name="T34" fmla="*/ 0 w 1853"/>
                <a:gd name="T35" fmla="*/ 0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53" h="1851">
                  <a:moveTo>
                    <a:pt x="0" y="0"/>
                  </a:moveTo>
                  <a:lnTo>
                    <a:pt x="532" y="0"/>
                  </a:lnTo>
                  <a:lnTo>
                    <a:pt x="932" y="635"/>
                  </a:lnTo>
                  <a:lnTo>
                    <a:pt x="939" y="617"/>
                  </a:lnTo>
                  <a:lnTo>
                    <a:pt x="947" y="601"/>
                  </a:lnTo>
                  <a:lnTo>
                    <a:pt x="954" y="588"/>
                  </a:lnTo>
                  <a:lnTo>
                    <a:pt x="960" y="573"/>
                  </a:lnTo>
                  <a:lnTo>
                    <a:pt x="969" y="559"/>
                  </a:lnTo>
                  <a:lnTo>
                    <a:pt x="979" y="542"/>
                  </a:lnTo>
                  <a:lnTo>
                    <a:pt x="992" y="521"/>
                  </a:lnTo>
                  <a:lnTo>
                    <a:pt x="1007" y="495"/>
                  </a:lnTo>
                  <a:lnTo>
                    <a:pt x="1325" y="0"/>
                  </a:lnTo>
                  <a:lnTo>
                    <a:pt x="1853" y="0"/>
                  </a:lnTo>
                  <a:lnTo>
                    <a:pt x="1152" y="975"/>
                  </a:lnTo>
                  <a:lnTo>
                    <a:pt x="1152" y="1851"/>
                  </a:lnTo>
                  <a:lnTo>
                    <a:pt x="696" y="1851"/>
                  </a:lnTo>
                  <a:lnTo>
                    <a:pt x="696" y="98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U"/>
            <p:cNvSpPr>
              <a:spLocks/>
            </p:cNvSpPr>
            <p:nvPr/>
          </p:nvSpPr>
          <p:spPr bwMode="auto">
            <a:xfrm>
              <a:off x="3727450" y="-7639050"/>
              <a:ext cx="2511425" cy="3005138"/>
            </a:xfrm>
            <a:custGeom>
              <a:avLst/>
              <a:gdLst>
                <a:gd name="T0" fmla="*/ 467 w 1582"/>
                <a:gd name="T1" fmla="*/ 0 h 1893"/>
                <a:gd name="T2" fmla="*/ 467 w 1582"/>
                <a:gd name="T3" fmla="*/ 1200 h 1893"/>
                <a:gd name="T4" fmla="*/ 473 w 1582"/>
                <a:gd name="T5" fmla="*/ 1283 h 1893"/>
                <a:gd name="T6" fmla="*/ 487 w 1582"/>
                <a:gd name="T7" fmla="*/ 1354 h 1893"/>
                <a:gd name="T8" fmla="*/ 522 w 1582"/>
                <a:gd name="T9" fmla="*/ 1415 h 1893"/>
                <a:gd name="T10" fmla="*/ 579 w 1582"/>
                <a:gd name="T11" fmla="*/ 1461 h 1893"/>
                <a:gd name="T12" fmla="*/ 647 w 1582"/>
                <a:gd name="T13" fmla="*/ 1490 h 1893"/>
                <a:gd name="T14" fmla="*/ 723 w 1582"/>
                <a:gd name="T15" fmla="*/ 1505 h 1893"/>
                <a:gd name="T16" fmla="*/ 800 w 1582"/>
                <a:gd name="T17" fmla="*/ 1511 h 1893"/>
                <a:gd name="T18" fmla="*/ 895 w 1582"/>
                <a:gd name="T19" fmla="*/ 1503 h 1893"/>
                <a:gd name="T20" fmla="*/ 967 w 1582"/>
                <a:gd name="T21" fmla="*/ 1482 h 1893"/>
                <a:gd name="T22" fmla="*/ 1022 w 1582"/>
                <a:gd name="T23" fmla="*/ 1449 h 1893"/>
                <a:gd name="T24" fmla="*/ 1061 w 1582"/>
                <a:gd name="T25" fmla="*/ 1409 h 1893"/>
                <a:gd name="T26" fmla="*/ 1088 w 1582"/>
                <a:gd name="T27" fmla="*/ 1360 h 1893"/>
                <a:gd name="T28" fmla="*/ 1104 w 1582"/>
                <a:gd name="T29" fmla="*/ 1309 h 1893"/>
                <a:gd name="T30" fmla="*/ 1113 w 1582"/>
                <a:gd name="T31" fmla="*/ 1255 h 1893"/>
                <a:gd name="T32" fmla="*/ 1116 w 1582"/>
                <a:gd name="T33" fmla="*/ 1202 h 1893"/>
                <a:gd name="T34" fmla="*/ 1117 w 1582"/>
                <a:gd name="T35" fmla="*/ 1152 h 1893"/>
                <a:gd name="T36" fmla="*/ 1582 w 1582"/>
                <a:gd name="T37" fmla="*/ 0 h 1893"/>
                <a:gd name="T38" fmla="*/ 1581 w 1582"/>
                <a:gd name="T39" fmla="*/ 1100 h 1893"/>
                <a:gd name="T40" fmla="*/ 1575 w 1582"/>
                <a:gd name="T41" fmla="*/ 1233 h 1893"/>
                <a:gd name="T42" fmla="*/ 1554 w 1582"/>
                <a:gd name="T43" fmla="*/ 1365 h 1893"/>
                <a:gd name="T44" fmla="*/ 1509 w 1582"/>
                <a:gd name="T45" fmla="*/ 1495 h 1893"/>
                <a:gd name="T46" fmla="*/ 1440 w 1582"/>
                <a:gd name="T47" fmla="*/ 1609 h 1893"/>
                <a:gd name="T48" fmla="*/ 1360 w 1582"/>
                <a:gd name="T49" fmla="*/ 1694 h 1893"/>
                <a:gd name="T50" fmla="*/ 1271 w 1582"/>
                <a:gd name="T51" fmla="*/ 1761 h 1893"/>
                <a:gd name="T52" fmla="*/ 1178 w 1582"/>
                <a:gd name="T53" fmla="*/ 1810 h 1893"/>
                <a:gd name="T54" fmla="*/ 1085 w 1582"/>
                <a:gd name="T55" fmla="*/ 1846 h 1893"/>
                <a:gd name="T56" fmla="*/ 995 w 1582"/>
                <a:gd name="T57" fmla="*/ 1869 h 1893"/>
                <a:gd name="T58" fmla="*/ 916 w 1582"/>
                <a:gd name="T59" fmla="*/ 1884 h 1893"/>
                <a:gd name="T60" fmla="*/ 849 w 1582"/>
                <a:gd name="T61" fmla="*/ 1890 h 1893"/>
                <a:gd name="T62" fmla="*/ 800 w 1582"/>
                <a:gd name="T63" fmla="*/ 1893 h 1893"/>
                <a:gd name="T64" fmla="*/ 723 w 1582"/>
                <a:gd name="T65" fmla="*/ 1892 h 1893"/>
                <a:gd name="T66" fmla="*/ 596 w 1582"/>
                <a:gd name="T67" fmla="*/ 1875 h 1893"/>
                <a:gd name="T68" fmla="*/ 470 w 1582"/>
                <a:gd name="T69" fmla="*/ 1842 h 1893"/>
                <a:gd name="T70" fmla="*/ 353 w 1582"/>
                <a:gd name="T71" fmla="*/ 1793 h 1893"/>
                <a:gd name="T72" fmla="*/ 242 w 1582"/>
                <a:gd name="T73" fmla="*/ 1724 h 1893"/>
                <a:gd name="T74" fmla="*/ 157 w 1582"/>
                <a:gd name="T75" fmla="*/ 1643 h 1893"/>
                <a:gd name="T76" fmla="*/ 94 w 1582"/>
                <a:gd name="T77" fmla="*/ 1557 h 1893"/>
                <a:gd name="T78" fmla="*/ 51 w 1582"/>
                <a:gd name="T79" fmla="*/ 1464 h 1893"/>
                <a:gd name="T80" fmla="*/ 22 w 1582"/>
                <a:gd name="T81" fmla="*/ 1367 h 1893"/>
                <a:gd name="T82" fmla="*/ 8 w 1582"/>
                <a:gd name="T83" fmla="*/ 1269 h 1893"/>
                <a:gd name="T84" fmla="*/ 1 w 1582"/>
                <a:gd name="T85" fmla="*/ 1172 h 1893"/>
                <a:gd name="T86" fmla="*/ 0 w 1582"/>
                <a:gd name="T87" fmla="*/ 1079 h 1893"/>
                <a:gd name="T88" fmla="*/ 0 w 1582"/>
                <a:gd name="T89" fmla="*/ 0 h 1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82" h="1893">
                  <a:moveTo>
                    <a:pt x="0" y="0"/>
                  </a:moveTo>
                  <a:lnTo>
                    <a:pt x="467" y="0"/>
                  </a:lnTo>
                  <a:lnTo>
                    <a:pt x="467" y="1155"/>
                  </a:lnTo>
                  <a:lnTo>
                    <a:pt x="467" y="1200"/>
                  </a:lnTo>
                  <a:lnTo>
                    <a:pt x="469" y="1242"/>
                  </a:lnTo>
                  <a:lnTo>
                    <a:pt x="473" y="1283"/>
                  </a:lnTo>
                  <a:lnTo>
                    <a:pt x="478" y="1321"/>
                  </a:lnTo>
                  <a:lnTo>
                    <a:pt x="487" y="1354"/>
                  </a:lnTo>
                  <a:lnTo>
                    <a:pt x="502" y="1385"/>
                  </a:lnTo>
                  <a:lnTo>
                    <a:pt x="522" y="1415"/>
                  </a:lnTo>
                  <a:lnTo>
                    <a:pt x="549" y="1440"/>
                  </a:lnTo>
                  <a:lnTo>
                    <a:pt x="579" y="1461"/>
                  </a:lnTo>
                  <a:lnTo>
                    <a:pt x="612" y="1477"/>
                  </a:lnTo>
                  <a:lnTo>
                    <a:pt x="647" y="1490"/>
                  </a:lnTo>
                  <a:lnTo>
                    <a:pt x="684" y="1499"/>
                  </a:lnTo>
                  <a:lnTo>
                    <a:pt x="723" y="1505"/>
                  </a:lnTo>
                  <a:lnTo>
                    <a:pt x="761" y="1509"/>
                  </a:lnTo>
                  <a:lnTo>
                    <a:pt x="800" y="1511"/>
                  </a:lnTo>
                  <a:lnTo>
                    <a:pt x="850" y="1508"/>
                  </a:lnTo>
                  <a:lnTo>
                    <a:pt x="895" y="1503"/>
                  </a:lnTo>
                  <a:lnTo>
                    <a:pt x="933" y="1494"/>
                  </a:lnTo>
                  <a:lnTo>
                    <a:pt x="967" y="1482"/>
                  </a:lnTo>
                  <a:lnTo>
                    <a:pt x="997" y="1467"/>
                  </a:lnTo>
                  <a:lnTo>
                    <a:pt x="1022" y="1449"/>
                  </a:lnTo>
                  <a:lnTo>
                    <a:pt x="1044" y="1430"/>
                  </a:lnTo>
                  <a:lnTo>
                    <a:pt x="1061" y="1409"/>
                  </a:lnTo>
                  <a:lnTo>
                    <a:pt x="1077" y="1385"/>
                  </a:lnTo>
                  <a:lnTo>
                    <a:pt x="1088" y="1360"/>
                  </a:lnTo>
                  <a:lnTo>
                    <a:pt x="1098" y="1335"/>
                  </a:lnTo>
                  <a:lnTo>
                    <a:pt x="1104" y="1309"/>
                  </a:lnTo>
                  <a:lnTo>
                    <a:pt x="1109" y="1282"/>
                  </a:lnTo>
                  <a:lnTo>
                    <a:pt x="1113" y="1255"/>
                  </a:lnTo>
                  <a:lnTo>
                    <a:pt x="1115" y="1228"/>
                  </a:lnTo>
                  <a:lnTo>
                    <a:pt x="1116" y="1202"/>
                  </a:lnTo>
                  <a:lnTo>
                    <a:pt x="1117" y="1176"/>
                  </a:lnTo>
                  <a:lnTo>
                    <a:pt x="1117" y="1152"/>
                  </a:lnTo>
                  <a:lnTo>
                    <a:pt x="1117" y="0"/>
                  </a:lnTo>
                  <a:lnTo>
                    <a:pt x="1582" y="0"/>
                  </a:lnTo>
                  <a:lnTo>
                    <a:pt x="1582" y="1033"/>
                  </a:lnTo>
                  <a:lnTo>
                    <a:pt x="1581" y="1100"/>
                  </a:lnTo>
                  <a:lnTo>
                    <a:pt x="1578" y="1166"/>
                  </a:lnTo>
                  <a:lnTo>
                    <a:pt x="1575" y="1233"/>
                  </a:lnTo>
                  <a:lnTo>
                    <a:pt x="1565" y="1300"/>
                  </a:lnTo>
                  <a:lnTo>
                    <a:pt x="1554" y="1365"/>
                  </a:lnTo>
                  <a:lnTo>
                    <a:pt x="1534" y="1431"/>
                  </a:lnTo>
                  <a:lnTo>
                    <a:pt x="1509" y="1495"/>
                  </a:lnTo>
                  <a:lnTo>
                    <a:pt x="1475" y="1558"/>
                  </a:lnTo>
                  <a:lnTo>
                    <a:pt x="1440" y="1609"/>
                  </a:lnTo>
                  <a:lnTo>
                    <a:pt x="1402" y="1653"/>
                  </a:lnTo>
                  <a:lnTo>
                    <a:pt x="1360" y="1694"/>
                  </a:lnTo>
                  <a:lnTo>
                    <a:pt x="1316" y="1729"/>
                  </a:lnTo>
                  <a:lnTo>
                    <a:pt x="1271" y="1761"/>
                  </a:lnTo>
                  <a:lnTo>
                    <a:pt x="1225" y="1787"/>
                  </a:lnTo>
                  <a:lnTo>
                    <a:pt x="1178" y="1810"/>
                  </a:lnTo>
                  <a:lnTo>
                    <a:pt x="1130" y="1829"/>
                  </a:lnTo>
                  <a:lnTo>
                    <a:pt x="1085" y="1846"/>
                  </a:lnTo>
                  <a:lnTo>
                    <a:pt x="1039" y="1859"/>
                  </a:lnTo>
                  <a:lnTo>
                    <a:pt x="995" y="1869"/>
                  </a:lnTo>
                  <a:lnTo>
                    <a:pt x="954" y="1877"/>
                  </a:lnTo>
                  <a:lnTo>
                    <a:pt x="916" y="1884"/>
                  </a:lnTo>
                  <a:lnTo>
                    <a:pt x="880" y="1888"/>
                  </a:lnTo>
                  <a:lnTo>
                    <a:pt x="849" y="1890"/>
                  </a:lnTo>
                  <a:lnTo>
                    <a:pt x="823" y="1893"/>
                  </a:lnTo>
                  <a:lnTo>
                    <a:pt x="800" y="1893"/>
                  </a:lnTo>
                  <a:lnTo>
                    <a:pt x="785" y="1893"/>
                  </a:lnTo>
                  <a:lnTo>
                    <a:pt x="723" y="1892"/>
                  </a:lnTo>
                  <a:lnTo>
                    <a:pt x="660" y="1885"/>
                  </a:lnTo>
                  <a:lnTo>
                    <a:pt x="596" y="1875"/>
                  </a:lnTo>
                  <a:lnTo>
                    <a:pt x="533" y="1860"/>
                  </a:lnTo>
                  <a:lnTo>
                    <a:pt x="470" y="1842"/>
                  </a:lnTo>
                  <a:lnTo>
                    <a:pt x="410" y="1820"/>
                  </a:lnTo>
                  <a:lnTo>
                    <a:pt x="353" y="1793"/>
                  </a:lnTo>
                  <a:lnTo>
                    <a:pt x="295" y="1759"/>
                  </a:lnTo>
                  <a:lnTo>
                    <a:pt x="242" y="1724"/>
                  </a:lnTo>
                  <a:lnTo>
                    <a:pt x="196" y="1685"/>
                  </a:lnTo>
                  <a:lnTo>
                    <a:pt x="157" y="1643"/>
                  </a:lnTo>
                  <a:lnTo>
                    <a:pt x="123" y="1601"/>
                  </a:lnTo>
                  <a:lnTo>
                    <a:pt x="94" y="1557"/>
                  </a:lnTo>
                  <a:lnTo>
                    <a:pt x="71" y="1509"/>
                  </a:lnTo>
                  <a:lnTo>
                    <a:pt x="51" y="1464"/>
                  </a:lnTo>
                  <a:lnTo>
                    <a:pt x="35" y="1415"/>
                  </a:lnTo>
                  <a:lnTo>
                    <a:pt x="22" y="1367"/>
                  </a:lnTo>
                  <a:lnTo>
                    <a:pt x="14" y="1318"/>
                  </a:lnTo>
                  <a:lnTo>
                    <a:pt x="8" y="1269"/>
                  </a:lnTo>
                  <a:lnTo>
                    <a:pt x="4" y="1220"/>
                  </a:lnTo>
                  <a:lnTo>
                    <a:pt x="1" y="1172"/>
                  </a:lnTo>
                  <a:lnTo>
                    <a:pt x="0" y="1125"/>
                  </a:lnTo>
                  <a:lnTo>
                    <a:pt x="0" y="1079"/>
                  </a:lnTo>
                  <a:lnTo>
                    <a:pt x="0" y="103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Z"/>
            <p:cNvSpPr>
              <a:spLocks/>
            </p:cNvSpPr>
            <p:nvPr/>
          </p:nvSpPr>
          <p:spPr bwMode="auto">
            <a:xfrm>
              <a:off x="219075" y="-7639050"/>
              <a:ext cx="2511425" cy="2938463"/>
            </a:xfrm>
            <a:custGeom>
              <a:avLst/>
              <a:gdLst>
                <a:gd name="T0" fmla="*/ 86 w 1582"/>
                <a:gd name="T1" fmla="*/ 0 h 1851"/>
                <a:gd name="T2" fmla="*/ 1582 w 1582"/>
                <a:gd name="T3" fmla="*/ 0 h 1851"/>
                <a:gd name="T4" fmla="*/ 1582 w 1582"/>
                <a:gd name="T5" fmla="*/ 363 h 1851"/>
                <a:gd name="T6" fmla="*/ 572 w 1582"/>
                <a:gd name="T7" fmla="*/ 1487 h 1851"/>
                <a:gd name="T8" fmla="*/ 1577 w 1582"/>
                <a:gd name="T9" fmla="*/ 1487 h 1851"/>
                <a:gd name="T10" fmla="*/ 1577 w 1582"/>
                <a:gd name="T11" fmla="*/ 1851 h 1851"/>
                <a:gd name="T12" fmla="*/ 0 w 1582"/>
                <a:gd name="T13" fmla="*/ 1851 h 1851"/>
                <a:gd name="T14" fmla="*/ 0 w 1582"/>
                <a:gd name="T15" fmla="*/ 1505 h 1851"/>
                <a:gd name="T16" fmla="*/ 1025 w 1582"/>
                <a:gd name="T17" fmla="*/ 363 h 1851"/>
                <a:gd name="T18" fmla="*/ 86 w 1582"/>
                <a:gd name="T19" fmla="*/ 363 h 1851"/>
                <a:gd name="T20" fmla="*/ 86 w 1582"/>
                <a:gd name="T21" fmla="*/ 0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2" h="1851">
                  <a:moveTo>
                    <a:pt x="86" y="0"/>
                  </a:moveTo>
                  <a:lnTo>
                    <a:pt x="1582" y="0"/>
                  </a:lnTo>
                  <a:lnTo>
                    <a:pt x="1582" y="363"/>
                  </a:lnTo>
                  <a:lnTo>
                    <a:pt x="572" y="1487"/>
                  </a:lnTo>
                  <a:lnTo>
                    <a:pt x="1577" y="1487"/>
                  </a:lnTo>
                  <a:lnTo>
                    <a:pt x="1577" y="1851"/>
                  </a:lnTo>
                  <a:lnTo>
                    <a:pt x="0" y="1851"/>
                  </a:lnTo>
                  <a:lnTo>
                    <a:pt x="0" y="1505"/>
                  </a:lnTo>
                  <a:lnTo>
                    <a:pt x="1025" y="363"/>
                  </a:lnTo>
                  <a:lnTo>
                    <a:pt x="86" y="363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384601" y="287997"/>
            <a:ext cx="2426401" cy="242639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22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0" y="287997"/>
            <a:ext cx="240599" cy="2426395"/>
          </a:xfrm>
          <a:solidFill>
            <a:schemeClr val="accent1"/>
          </a:solidFill>
        </p:spPr>
        <p:txBody>
          <a:bodyPr vert="vert270" anchor="ctr"/>
          <a:lstStyle>
            <a:lvl1pPr marL="0" indent="0" algn="l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224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6102000" cy="6856747"/>
          </a:xfrm>
          <a:solidFill>
            <a:schemeClr val="bg1">
              <a:lumMod val="85000"/>
            </a:schemeClr>
          </a:solidFill>
        </p:spPr>
        <p:txBody>
          <a:bodyPr lIns="144000" t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r>
              <a:rPr lang="nl-NL" dirty="0"/>
              <a:t>Klik op het pictogram</a:t>
            </a:r>
            <a:br>
              <a:rPr lang="nl-NL" dirty="0"/>
            </a:br>
            <a:r>
              <a:rPr lang="nl-NL" dirty="0"/>
              <a:t>om een afbeelding in te voegen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7" name="Tekstvak 6"/>
          <p:cNvSpPr txBox="1"/>
          <p:nvPr/>
        </p:nvSpPr>
        <p:spPr>
          <a:xfrm>
            <a:off x="6099175" y="-520792"/>
            <a:ext cx="6099175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l-NL" sz="18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Beeld 100%</a:t>
            </a:r>
            <a:endParaRPr lang="nl-NL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2" name="GRID" hidden="1"/>
          <p:cNvGrpSpPr/>
          <p:nvPr/>
        </p:nvGrpSpPr>
        <p:grpSpPr>
          <a:xfrm>
            <a:off x="-241301" y="-190500"/>
            <a:ext cx="12674604" cy="7239000"/>
            <a:chOff x="-241301" y="-190500"/>
            <a:chExt cx="12674604" cy="7239000"/>
          </a:xfrm>
        </p:grpSpPr>
        <p:cxnSp>
          <p:nvCxnSpPr>
            <p:cNvPr id="13" name="Rechte verbindingslijn 12"/>
            <p:cNvCxnSpPr/>
            <p:nvPr/>
          </p:nvCxnSpPr>
          <p:spPr>
            <a:xfrm rot="16200000">
              <a:off x="6096000" y="-6049302"/>
              <a:ext cx="0" cy="1267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/>
            <p:nvPr/>
          </p:nvCxnSpPr>
          <p:spPr>
            <a:xfrm rot="16200000">
              <a:off x="6096000" y="232702"/>
              <a:ext cx="0" cy="12674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/>
            <p:cNvCxnSpPr/>
            <p:nvPr/>
          </p:nvCxnSpPr>
          <p:spPr>
            <a:xfrm rot="10800000">
              <a:off x="384601" y="-190500"/>
              <a:ext cx="0" cy="7239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/>
            <p:cNvCxnSpPr/>
            <p:nvPr/>
          </p:nvCxnSpPr>
          <p:spPr>
            <a:xfrm rot="10800000">
              <a:off x="11807400" y="-190500"/>
              <a:ext cx="0" cy="7239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hthoek 16"/>
            <p:cNvSpPr/>
            <p:nvPr/>
          </p:nvSpPr>
          <p:spPr>
            <a:xfrm>
              <a:off x="240602" y="143999"/>
              <a:ext cx="1440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hthoek 17"/>
            <p:cNvSpPr/>
            <p:nvPr/>
          </p:nvSpPr>
          <p:spPr>
            <a:xfrm>
              <a:off x="240602" y="6570001"/>
              <a:ext cx="1440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Rechte verbindingslijn 18"/>
            <p:cNvCxnSpPr/>
            <p:nvPr/>
          </p:nvCxnSpPr>
          <p:spPr>
            <a:xfrm rot="16200000">
              <a:off x="6096001" y="-47641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19"/>
            <p:cNvCxnSpPr/>
            <p:nvPr/>
          </p:nvCxnSpPr>
          <p:spPr>
            <a:xfrm rot="16200000">
              <a:off x="6096001" y="-49081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/>
            <p:cNvCxnSpPr/>
            <p:nvPr/>
          </p:nvCxnSpPr>
          <p:spPr>
            <a:xfrm rot="16200000">
              <a:off x="6096001" y="-34789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/>
            <p:nvPr/>
          </p:nvCxnSpPr>
          <p:spPr>
            <a:xfrm rot="16200000">
              <a:off x="6096001" y="-36229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/>
            <p:cNvCxnSpPr/>
            <p:nvPr/>
          </p:nvCxnSpPr>
          <p:spPr>
            <a:xfrm rot="16200000">
              <a:off x="6096001" y="-21937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/>
            <p:cNvCxnSpPr/>
            <p:nvPr/>
          </p:nvCxnSpPr>
          <p:spPr>
            <a:xfrm rot="16200000">
              <a:off x="6096001" y="-23377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/>
            <p:cNvCxnSpPr/>
            <p:nvPr/>
          </p:nvCxnSpPr>
          <p:spPr>
            <a:xfrm rot="16200000">
              <a:off x="6096001" y="-9085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/>
            <p:cNvCxnSpPr/>
            <p:nvPr/>
          </p:nvCxnSpPr>
          <p:spPr>
            <a:xfrm rot="16200000">
              <a:off x="6096001" y="-1052503"/>
              <a:ext cx="0" cy="12674604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hthoek 26"/>
            <p:cNvSpPr/>
            <p:nvPr/>
          </p:nvSpPr>
          <p:spPr>
            <a:xfrm>
              <a:off x="11807400" y="6570001"/>
              <a:ext cx="1440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hthoek 27"/>
            <p:cNvSpPr/>
            <p:nvPr/>
          </p:nvSpPr>
          <p:spPr>
            <a:xfrm>
              <a:off x="11807400" y="143999"/>
              <a:ext cx="144000" cy="14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9" name="Rechte verbindingslijn 28"/>
            <p:cNvCxnSpPr/>
            <p:nvPr/>
          </p:nvCxnSpPr>
          <p:spPr>
            <a:xfrm>
              <a:off x="15258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29"/>
            <p:cNvCxnSpPr/>
            <p:nvPr/>
          </p:nvCxnSpPr>
          <p:spPr>
            <a:xfrm>
              <a:off x="16698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30"/>
            <p:cNvCxnSpPr/>
            <p:nvPr/>
          </p:nvCxnSpPr>
          <p:spPr>
            <a:xfrm>
              <a:off x="28110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31"/>
            <p:cNvCxnSpPr/>
            <p:nvPr/>
          </p:nvCxnSpPr>
          <p:spPr>
            <a:xfrm>
              <a:off x="29550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chte verbindingslijn 32"/>
            <p:cNvCxnSpPr/>
            <p:nvPr/>
          </p:nvCxnSpPr>
          <p:spPr>
            <a:xfrm>
              <a:off x="40962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echte verbindingslijn 33"/>
            <p:cNvCxnSpPr/>
            <p:nvPr/>
          </p:nvCxnSpPr>
          <p:spPr>
            <a:xfrm>
              <a:off x="42402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34"/>
            <p:cNvCxnSpPr/>
            <p:nvPr/>
          </p:nvCxnSpPr>
          <p:spPr>
            <a:xfrm>
              <a:off x="66666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chte verbindingslijn 35"/>
            <p:cNvCxnSpPr/>
            <p:nvPr/>
          </p:nvCxnSpPr>
          <p:spPr>
            <a:xfrm>
              <a:off x="68106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echte verbindingslijn 36"/>
            <p:cNvCxnSpPr/>
            <p:nvPr/>
          </p:nvCxnSpPr>
          <p:spPr>
            <a:xfrm>
              <a:off x="79518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chte verbindingslijn 37"/>
            <p:cNvCxnSpPr/>
            <p:nvPr/>
          </p:nvCxnSpPr>
          <p:spPr>
            <a:xfrm>
              <a:off x="80958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chte verbindingslijn 38"/>
            <p:cNvCxnSpPr/>
            <p:nvPr/>
          </p:nvCxnSpPr>
          <p:spPr>
            <a:xfrm>
              <a:off x="92370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39"/>
            <p:cNvCxnSpPr/>
            <p:nvPr/>
          </p:nvCxnSpPr>
          <p:spPr>
            <a:xfrm>
              <a:off x="93810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chte verbindingslijn 40"/>
            <p:cNvCxnSpPr/>
            <p:nvPr/>
          </p:nvCxnSpPr>
          <p:spPr>
            <a:xfrm>
              <a:off x="105222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/>
            <p:cNvCxnSpPr/>
            <p:nvPr/>
          </p:nvCxnSpPr>
          <p:spPr>
            <a:xfrm>
              <a:off x="106662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echte verbindingslijn 42"/>
            <p:cNvCxnSpPr/>
            <p:nvPr/>
          </p:nvCxnSpPr>
          <p:spPr>
            <a:xfrm>
              <a:off x="53814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chte verbindingslijn 43"/>
            <p:cNvCxnSpPr/>
            <p:nvPr/>
          </p:nvCxnSpPr>
          <p:spPr>
            <a:xfrm>
              <a:off x="5525402" y="-190500"/>
              <a:ext cx="0" cy="7239000"/>
            </a:xfrm>
            <a:prstGeom prst="line">
              <a:avLst/>
            </a:prstGeom>
            <a:ln w="31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ijdelijke aanduiding voor verticale tekst 2"/>
          <p:cNvSpPr>
            <a:spLocks noGrp="1"/>
          </p:cNvSpPr>
          <p:nvPr>
            <p:ph type="body" orient="vert" idx="14" hasCustomPrompt="1"/>
          </p:nvPr>
        </p:nvSpPr>
        <p:spPr>
          <a:xfrm>
            <a:off x="0" y="287997"/>
            <a:ext cx="240599" cy="2426395"/>
          </a:xfrm>
          <a:solidFill>
            <a:schemeClr val="accent4"/>
          </a:solidFill>
        </p:spPr>
        <p:txBody>
          <a:bodyPr vert="vert270" anchor="ctr"/>
          <a:lstStyle>
            <a:lvl1pPr marL="0" indent="0" algn="l">
              <a:buFont typeface="Arial" panose="020B0604020202020204" pitchFamily="34" charset="0"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 </a:t>
            </a:r>
            <a:endParaRPr lang="en-US" dirty="0"/>
          </a:p>
        </p:txBody>
      </p:sp>
      <p:grpSp>
        <p:nvGrpSpPr>
          <p:cNvPr id="184" name="Groep 183"/>
          <p:cNvGrpSpPr/>
          <p:nvPr/>
        </p:nvGrpSpPr>
        <p:grpSpPr>
          <a:xfrm>
            <a:off x="-2973167" y="-100346"/>
            <a:ext cx="2829166" cy="6957092"/>
            <a:chOff x="-2973167" y="-100346"/>
            <a:chExt cx="2829166" cy="6957092"/>
          </a:xfrm>
        </p:grpSpPr>
        <p:sp>
          <p:nvSpPr>
            <p:cNvPr id="185" name="Rechthoek 184"/>
            <p:cNvSpPr/>
            <p:nvPr/>
          </p:nvSpPr>
          <p:spPr>
            <a:xfrm>
              <a:off x="-2973167" y="-100346"/>
              <a:ext cx="2773430" cy="3153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t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all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 INVOEGEN</a:t>
              </a:r>
            </a:p>
          </p:txBody>
        </p:sp>
        <p:sp>
          <p:nvSpPr>
            <p:cNvPr id="186" name="Tekstvak 33"/>
            <p:cNvSpPr txBox="1"/>
            <p:nvPr/>
          </p:nvSpPr>
          <p:spPr>
            <a:xfrm>
              <a:off x="-2788022" y="888538"/>
              <a:ext cx="2558692" cy="4860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Klik op het icoon om een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in te voegen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7" name="Tekstvak 33"/>
            <p:cNvSpPr txBox="1"/>
            <p:nvPr/>
          </p:nvSpPr>
          <p:spPr>
            <a:xfrm>
              <a:off x="-2788022" y="2792939"/>
              <a:ext cx="2558692" cy="6043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Selecteer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de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afbeelding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die je wilt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invoegen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en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klik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 op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‘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Invoegen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’</a:t>
              </a:r>
              <a:endPara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88" name="Ovaal 187"/>
            <p:cNvSpPr/>
            <p:nvPr/>
          </p:nvSpPr>
          <p:spPr>
            <a:xfrm>
              <a:off x="-2784315" y="430361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89" name="Ovaal 188"/>
            <p:cNvSpPr/>
            <p:nvPr/>
          </p:nvSpPr>
          <p:spPr>
            <a:xfrm>
              <a:off x="-2784315" y="2324903"/>
              <a:ext cx="359927" cy="359927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>
              <a:defPPr>
                <a:defRPr lang="nl-NL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190" name="Rechte verbindingslijn 189"/>
            <p:cNvCxnSpPr/>
            <p:nvPr/>
          </p:nvCxnSpPr>
          <p:spPr>
            <a:xfrm>
              <a:off x="-2785944" y="288269"/>
              <a:ext cx="2556613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91" name="Rechte verbindingslijn 190"/>
            <p:cNvCxnSpPr/>
            <p:nvPr/>
          </p:nvCxnSpPr>
          <p:spPr>
            <a:xfrm>
              <a:off x="-2786283" y="2167521"/>
              <a:ext cx="2556952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cxnSp>
          <p:nvCxnSpPr>
            <p:cNvPr id="192" name="Rechte verbindingslijn 191"/>
            <p:cNvCxnSpPr/>
            <p:nvPr/>
          </p:nvCxnSpPr>
          <p:spPr>
            <a:xfrm>
              <a:off x="-2785944" y="4022832"/>
              <a:ext cx="2556613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pic>
          <p:nvPicPr>
            <p:cNvPr id="193" name="Icoontje afbeeldi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77585" y="1459905"/>
              <a:ext cx="521075" cy="521075"/>
            </a:xfrm>
            <a:prstGeom prst="rect">
              <a:avLst/>
            </a:prstGeom>
          </p:spPr>
        </p:pic>
        <p:cxnSp>
          <p:nvCxnSpPr>
            <p:cNvPr id="194" name="Rechte verbindingslijn 193"/>
            <p:cNvCxnSpPr/>
            <p:nvPr/>
          </p:nvCxnSpPr>
          <p:spPr>
            <a:xfrm>
              <a:off x="-2785944" y="6856746"/>
              <a:ext cx="2556613" cy="0"/>
            </a:xfrm>
            <a:prstGeom prst="line">
              <a:avLst/>
            </a:prstGeom>
            <a:noFill/>
            <a:ln w="9525" cap="flat" cmpd="sng" algn="ctr">
              <a:solidFill>
                <a:schemeClr val="tx2"/>
              </a:solidFill>
              <a:prstDash val="solid"/>
            </a:ln>
            <a:effectLst/>
          </p:spPr>
        </p:cxnSp>
        <p:grpSp>
          <p:nvGrpSpPr>
            <p:cNvPr id="195" name="Groep 194"/>
            <p:cNvGrpSpPr/>
            <p:nvPr/>
          </p:nvGrpSpPr>
          <p:grpSpPr>
            <a:xfrm>
              <a:off x="-2790881" y="3471416"/>
              <a:ext cx="1114138" cy="297656"/>
              <a:chOff x="13560784" y="3471416"/>
              <a:chExt cx="1114138" cy="297656"/>
            </a:xfrm>
          </p:grpSpPr>
          <p:sp>
            <p:nvSpPr>
              <p:cNvPr id="215" name="Afgeronde rechthoek 214"/>
              <p:cNvSpPr/>
              <p:nvPr/>
            </p:nvSpPr>
            <p:spPr>
              <a:xfrm>
                <a:off x="13560784" y="3471416"/>
                <a:ext cx="1114138" cy="297656"/>
              </a:xfrm>
              <a:prstGeom prst="roundRect">
                <a:avLst/>
              </a:prstGeom>
              <a:gradFill flip="none" rotWithShape="1">
                <a:gsLst>
                  <a:gs pos="4000">
                    <a:srgbClr val="00B0F0"/>
                  </a:gs>
                  <a:gs pos="0">
                    <a:srgbClr val="0070C0"/>
                  </a:gs>
                  <a:gs pos="100000">
                    <a:srgbClr val="0070C0"/>
                  </a:gs>
                  <a:gs pos="12000">
                    <a:srgbClr val="D1EAFF"/>
                  </a:gs>
                  <a:gs pos="96000">
                    <a:srgbClr val="00B0F0"/>
                  </a:gs>
                  <a:gs pos="89000">
                    <a:srgbClr val="DDF4FF"/>
                  </a:gs>
                  <a:gs pos="43000">
                    <a:srgbClr val="D1EAFF"/>
                  </a:gs>
                  <a:gs pos="51000">
                    <a:srgbClr val="DDF4FF"/>
                  </a:gs>
                </a:gsLst>
                <a:lin ang="16200000" scaled="1"/>
                <a:tileRect/>
              </a:gradFill>
              <a:ln w="63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Tekstvak 81"/>
              <p:cNvSpPr txBox="1"/>
              <p:nvPr/>
            </p:nvSpPr>
            <p:spPr>
              <a:xfrm>
                <a:off x="13573594" y="3509590"/>
                <a:ext cx="888311" cy="2308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nl-NL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i="0" u="none" strike="noStrike" kern="0" cap="none" spc="0" normalizeH="0" baseline="0">
                    <a:ln>
                      <a:noFill/>
                    </a:ln>
                    <a:effectLst>
                      <a:outerShdw blurRad="25400" algn="ctr" rotWithShape="0">
                        <a:prstClr val="white"/>
                      </a:outerShdw>
                    </a:effectLst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cs typeface="Arial" charset="0"/>
                  </a:defRPr>
                </a:lvl5pPr>
                <a:lvl6pPr>
                  <a:defRPr>
                    <a:latin typeface="Arial" charset="0"/>
                    <a:cs typeface="Arial" charset="0"/>
                  </a:defRPr>
                </a:lvl6pPr>
                <a:lvl7pPr>
                  <a:defRPr>
                    <a:latin typeface="Arial" charset="0"/>
                    <a:cs typeface="Arial" charset="0"/>
                  </a:defRPr>
                </a:lvl7pPr>
                <a:lvl8pPr>
                  <a:defRPr>
                    <a:latin typeface="Arial" charset="0"/>
                    <a:cs typeface="Arial" charset="0"/>
                  </a:defRPr>
                </a:lvl8pPr>
                <a:lvl9pPr>
                  <a:defRPr>
                    <a:latin typeface="Arial" charset="0"/>
                    <a:cs typeface="Arial" charset="0"/>
                  </a:defRPr>
                </a:lvl9pPr>
              </a:lstStyle>
              <a:p>
                <a:r>
                  <a:rPr lang="en-GB" dirty="0" err="1"/>
                  <a:t>Invoegen</a:t>
                </a:r>
                <a:endParaRPr lang="en-GB" dirty="0"/>
              </a:p>
            </p:txBody>
          </p:sp>
          <p:cxnSp>
            <p:nvCxnSpPr>
              <p:cNvPr id="217" name="Rechte verbindingslijn 216"/>
              <p:cNvCxnSpPr/>
              <p:nvPr/>
            </p:nvCxnSpPr>
            <p:spPr>
              <a:xfrm>
                <a:off x="14461905" y="3507058"/>
                <a:ext cx="0" cy="2244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Gelijkbenige driehoek 217"/>
              <p:cNvSpPr/>
              <p:nvPr/>
            </p:nvSpPr>
            <p:spPr>
              <a:xfrm rot="10800000">
                <a:off x="14518584" y="3600521"/>
                <a:ext cx="105309" cy="5715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6" name="Groep 195"/>
            <p:cNvGrpSpPr/>
            <p:nvPr/>
          </p:nvGrpSpPr>
          <p:grpSpPr>
            <a:xfrm>
              <a:off x="-2788022" y="4226919"/>
              <a:ext cx="2644021" cy="2360096"/>
              <a:chOff x="-2788022" y="4375200"/>
              <a:chExt cx="2644021" cy="2360096"/>
            </a:xfrm>
          </p:grpSpPr>
          <p:sp>
            <p:nvSpPr>
              <p:cNvPr id="197" name="Tekstvak 33"/>
              <p:cNvSpPr txBox="1"/>
              <p:nvPr/>
            </p:nvSpPr>
            <p:spPr>
              <a:xfrm>
                <a:off x="-2788022" y="4699050"/>
                <a:ext cx="2558692" cy="721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Klik met de rechter muisknop op de miniatuurweergave van de dia en kies </a:t>
                </a: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‘Dia herstellen’</a:t>
                </a:r>
              </a:p>
            </p:txBody>
          </p:sp>
          <p:pic>
            <p:nvPicPr>
              <p:cNvPr id="19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777585" y="5421021"/>
                <a:ext cx="1992342" cy="106941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</p:pic>
          <p:sp>
            <p:nvSpPr>
              <p:cNvPr id="199" name="Tekstvak 198"/>
              <p:cNvSpPr txBox="1"/>
              <p:nvPr/>
            </p:nvSpPr>
            <p:spPr>
              <a:xfrm>
                <a:off x="-2741158" y="5527701"/>
                <a:ext cx="19254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/>
                  <a:t>Hier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een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printscreen</a:t>
                </a:r>
                <a:r>
                  <a:rPr lang="en-US" sz="1200" b="1" dirty="0"/>
                  <a:t> van de </a:t>
                </a:r>
                <a:r>
                  <a:rPr lang="en-US" sz="1200" b="1" dirty="0" err="1"/>
                  <a:t>miniatuur</a:t>
                </a:r>
                <a:r>
                  <a:rPr lang="en-US" sz="1200" b="1" dirty="0"/>
                  <a:t>- </a:t>
                </a:r>
                <a:r>
                  <a:rPr lang="en-US" sz="1200" b="1" dirty="0" err="1"/>
                  <a:t>titelslide</a:t>
                </a:r>
                <a:r>
                  <a:rPr lang="en-US" sz="1200" b="1" dirty="0"/>
                  <a:t> </a:t>
                </a:r>
                <a:r>
                  <a:rPr lang="en-US" sz="1200" b="1" dirty="0" err="1"/>
                  <a:t>plaatsen</a:t>
                </a:r>
                <a:endParaRPr lang="en-US" sz="1200" b="1" dirty="0"/>
              </a:p>
            </p:txBody>
          </p:sp>
          <p:sp>
            <p:nvSpPr>
              <p:cNvPr id="200" name="Rechthoek 199"/>
              <p:cNvSpPr/>
              <p:nvPr/>
            </p:nvSpPr>
            <p:spPr>
              <a:xfrm>
                <a:off x="-2109095" y="6054427"/>
                <a:ext cx="1957909" cy="536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1" name="Groep 200"/>
              <p:cNvGrpSpPr/>
              <p:nvPr/>
            </p:nvGrpSpPr>
            <p:grpSpPr>
              <a:xfrm>
                <a:off x="-2113278" y="6054428"/>
                <a:ext cx="1969277" cy="542924"/>
                <a:chOff x="13164976" y="6054428"/>
                <a:chExt cx="1969277" cy="542924"/>
              </a:xfrm>
            </p:grpSpPr>
            <p:sp>
              <p:nvSpPr>
                <p:cNvPr id="205" name="Rechthoek 204"/>
                <p:cNvSpPr/>
                <p:nvPr/>
              </p:nvSpPr>
              <p:spPr>
                <a:xfrm>
                  <a:off x="13164976" y="6054428"/>
                  <a:ext cx="1969277" cy="5429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6" name="Groep 205"/>
                <p:cNvGrpSpPr/>
                <p:nvPr/>
              </p:nvGrpSpPr>
              <p:grpSpPr>
                <a:xfrm>
                  <a:off x="13214777" y="6112607"/>
                  <a:ext cx="145227" cy="129517"/>
                  <a:chOff x="12287399" y="5999447"/>
                  <a:chExt cx="194830" cy="173755"/>
                </a:xfrm>
              </p:grpSpPr>
              <p:sp>
                <p:nvSpPr>
                  <p:cNvPr id="209" name="Afgeronde rechthoek 208"/>
                  <p:cNvSpPr/>
                  <p:nvPr/>
                </p:nvSpPr>
                <p:spPr>
                  <a:xfrm>
                    <a:off x="12287399" y="5999447"/>
                    <a:ext cx="194830" cy="173755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0" name="Rechthoek 209"/>
                  <p:cNvSpPr/>
                  <p:nvPr/>
                </p:nvSpPr>
                <p:spPr>
                  <a:xfrm>
                    <a:off x="12309962" y="6064143"/>
                    <a:ext cx="67808" cy="88816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chthoek 210"/>
                  <p:cNvSpPr/>
                  <p:nvPr/>
                </p:nvSpPr>
                <p:spPr>
                  <a:xfrm>
                    <a:off x="12311695" y="6025633"/>
                    <a:ext cx="144676" cy="19389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Rechthoek 211"/>
                  <p:cNvSpPr/>
                  <p:nvPr/>
                </p:nvSpPr>
                <p:spPr>
                  <a:xfrm>
                    <a:off x="12394634" y="6067091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Rechthoek 212"/>
                  <p:cNvSpPr/>
                  <p:nvPr/>
                </p:nvSpPr>
                <p:spPr>
                  <a:xfrm>
                    <a:off x="12398009" y="6099631"/>
                    <a:ext cx="41906" cy="1324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Rechthoek 213"/>
                  <p:cNvSpPr/>
                  <p:nvPr/>
                </p:nvSpPr>
                <p:spPr>
                  <a:xfrm>
                    <a:off x="12394634" y="6135009"/>
                    <a:ext cx="61356" cy="1204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7" name="Rechthoek 206"/>
                <p:cNvSpPr/>
                <p:nvPr/>
              </p:nvSpPr>
              <p:spPr>
                <a:xfrm>
                  <a:off x="13424745" y="6062530"/>
                  <a:ext cx="641522" cy="2616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100" dirty="0" err="1"/>
                    <a:t>Indeling</a:t>
                  </a:r>
                  <a:endParaRPr lang="en-US" sz="1100" dirty="0"/>
                </a:p>
              </p:txBody>
            </p:sp>
            <p:sp>
              <p:nvSpPr>
                <p:cNvPr id="208" name="Gelijkbenige driehoek 207"/>
                <p:cNvSpPr/>
                <p:nvPr/>
              </p:nvSpPr>
              <p:spPr>
                <a:xfrm rot="5400000">
                  <a:off x="14952381" y="6150144"/>
                  <a:ext cx="105309" cy="5715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2" name="Afgeronde rechthoek 201"/>
              <p:cNvSpPr/>
              <p:nvPr/>
            </p:nvSpPr>
            <p:spPr>
              <a:xfrm>
                <a:off x="-2109095" y="6322741"/>
                <a:ext cx="1957910" cy="268314"/>
              </a:xfrm>
              <a:prstGeom prst="roundRect">
                <a:avLst/>
              </a:prstGeom>
              <a:gradFill>
                <a:gsLst>
                  <a:gs pos="0">
                    <a:srgbClr val="FFF2BD"/>
                  </a:gs>
                  <a:gs pos="34000">
                    <a:srgbClr val="FFE98B"/>
                  </a:gs>
                  <a:gs pos="78000">
                    <a:srgbClr val="FFF5C9"/>
                  </a:gs>
                  <a:gs pos="59000">
                    <a:srgbClr val="FFE98B"/>
                  </a:gs>
                </a:gsLst>
                <a:lin ang="5400000" scaled="0"/>
              </a:gra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24000" rtlCol="0" anchor="ctr"/>
              <a:lstStyle/>
              <a:p>
                <a:r>
                  <a:rPr lang="en-US" sz="1200" dirty="0" err="1">
                    <a:solidFill>
                      <a:schemeClr val="tx1"/>
                    </a:solidFill>
                  </a:rPr>
                  <a:t>Dia</a:t>
                </a:r>
                <a:r>
                  <a:rPr lang="en-US" sz="1200" dirty="0">
                    <a:solidFill>
                      <a:schemeClr val="tx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herstellen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03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2436" y="6446814"/>
                <a:ext cx="178436" cy="288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4" name="Tekstvak 33"/>
              <p:cNvSpPr txBox="1"/>
              <p:nvPr/>
            </p:nvSpPr>
            <p:spPr>
              <a:xfrm>
                <a:off x="-2788022" y="4375200"/>
                <a:ext cx="2558692" cy="24442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>
                <a:defPPr>
                  <a:defRPr lang="nl-NL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nl-NL" sz="1200" b="1" kern="0" dirty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Niet goed gegaan?</a:t>
                </a:r>
              </a:p>
            </p:txBody>
          </p:sp>
        </p:grpSp>
      </p:grpSp>
      <p:sp>
        <p:nvSpPr>
          <p:cNvPr id="81" name="Tijdelijke aanduiding voor verticale tekst 2"/>
          <p:cNvSpPr>
            <a:spLocks noGrp="1"/>
          </p:cNvSpPr>
          <p:nvPr>
            <p:ph type="body" orient="vert" idx="15" hasCustomPrompt="1"/>
          </p:nvPr>
        </p:nvSpPr>
        <p:spPr>
          <a:xfrm>
            <a:off x="11194046" y="5919788"/>
            <a:ext cx="469354" cy="506214"/>
          </a:xfr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 anchor="ctr"/>
          <a:lstStyle>
            <a:lvl1pPr marL="0" indent="0" algn="ctr">
              <a:buNone/>
              <a:defRPr sz="500" baseline="0">
                <a:solidFill>
                  <a:schemeClr val="tx1"/>
                </a:solidFill>
              </a:defRPr>
            </a:lvl1pPr>
            <a:lvl2pPr marL="177800" indent="0">
              <a:buNone/>
              <a:defRPr/>
            </a:lvl2pPr>
            <a:lvl3pPr marL="0" indent="0">
              <a:buFont typeface="Arial" panose="020B0604020202020204" pitchFamily="34" charset="0"/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nl-NL" dirty="0"/>
              <a:t>S.V.P. niet verwijderen of aanpassen</a:t>
            </a:r>
            <a:endParaRPr lang="en-US" dirty="0"/>
          </a:p>
        </p:txBody>
      </p:sp>
      <p:sp>
        <p:nvSpPr>
          <p:cNvPr id="75" name="Tijdelijke aanduiding voor afbeelding 8"/>
          <p:cNvSpPr>
            <a:spLocks noGrp="1"/>
          </p:cNvSpPr>
          <p:nvPr>
            <p:ph type="pic" sz="quarter" idx="16" hasCustomPrompt="1"/>
          </p:nvPr>
        </p:nvSpPr>
        <p:spPr>
          <a:xfrm>
            <a:off x="6099950" y="-2"/>
            <a:ext cx="6102000" cy="6856747"/>
          </a:xfrm>
          <a:solidFill>
            <a:schemeClr val="bg1">
              <a:lumMod val="85000"/>
            </a:schemeClr>
          </a:solidFill>
        </p:spPr>
        <p:txBody>
          <a:bodyPr lIns="144000" t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r>
              <a:rPr lang="nl-NL" dirty="0"/>
              <a:t>Klik op het pictogram</a:t>
            </a:r>
            <a:br>
              <a:rPr lang="nl-NL" dirty="0"/>
            </a:br>
            <a:r>
              <a:rPr lang="nl-NL" dirty="0"/>
              <a:t>om een afbeelding in te 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7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DE01A3-6087-193A-B9E2-74050AAF3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D79811-44AD-925E-F5E8-26C747203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4FD512-2841-4316-C232-07F98841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57DA-2CAF-44B7-BE6A-612995CA6546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6428EB-BE40-5BB1-A45B-C6F020618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45E52D-2AAD-CBDD-B6D8-98D75089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A1D3-5E5E-4676-8A51-056C11BFA7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10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CCF14-792D-6E2E-09EC-AC841324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2BFF07-13BA-D4EA-A915-094A3B277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968549-D2D4-7391-C0BA-8D780D73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57DA-2CAF-44B7-BE6A-612995CA6546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4AE221-55BB-1EC3-1FBB-81918105B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A662E0-CF0A-74B5-0AC3-01EA273B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A1D3-5E5E-4676-8A51-056C11BFA7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0965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16AF5B-BB24-ED82-4787-6CA7242D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60FEF0-7BA2-CB00-E5D7-9256D1382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1CB263A-740A-1E60-267F-E15516639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989DD0E-EBCB-48A3-27B9-5F7B2F524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57DA-2CAF-44B7-BE6A-612995CA6546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54D76F-C4E7-91C1-78A8-E025B89C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9B7477E-55A4-5787-2752-4A3B8F18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A1D3-5E5E-4676-8A51-056C11BFA7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592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23F86-8634-D185-4355-9EDEF51F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8AA71F-98B1-E79A-AC8C-A64F20E4A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795A86B-CC7B-8E22-2873-41D5E6901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74824A5-172F-41FE-A71A-3775762E1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934FE21-E2B8-114E-9101-BFC2092EC3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512C4F-3E88-DCE2-B833-C21A4240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57DA-2CAF-44B7-BE6A-612995CA6546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06BD37E-6213-578D-9B84-154D698C4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9E884F-2A9C-4B9D-3597-CE4DEB1FD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A1D3-5E5E-4676-8A51-056C11BFA7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883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7A085E-C5FA-C6F2-6070-55F11BFE9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BD81547-29B0-9BAC-4645-441EED1A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57DA-2CAF-44B7-BE6A-612995CA6546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39BE9FE-9758-9FEA-F847-6BF825FF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5EF1A3-6C93-49E7-643E-8E95A4CA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A1D3-5E5E-4676-8A51-056C11BFA7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392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A340A93-72B8-557A-E099-28C63D03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57DA-2CAF-44B7-BE6A-612995CA6546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F16F49-7604-AB8F-EA24-65448B70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F11E11-C183-B32F-AF71-8E6B1772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A1D3-5E5E-4676-8A51-056C11BFA7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12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DB2494-67C4-E733-2265-7015FE2F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02E4F3-F69E-D1BB-2E65-A44A59358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D993EC1-6FB3-9F95-CA38-400A2F59A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3376054-7FE5-829D-2F2B-5191D3D4C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57DA-2CAF-44B7-BE6A-612995CA6546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9C2C1A8-63D4-AD0C-7E8C-F8148679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98B653-9244-050F-79CD-8C40EC7C4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A1D3-5E5E-4676-8A51-056C11BFA7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84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0D5E19-D97F-B980-868F-680F22B5B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53CC8F5-6EE6-2F78-6431-CC1699018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ACB917E-52FC-AA8F-DCE8-AEFA897D2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24E86A-7C5F-A4A1-46FB-EB1979D2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A57DA-2CAF-44B7-BE6A-612995CA6546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ED6781-8A07-6B50-1EBE-287177E69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D1A65BC-60A4-620D-A75A-24217490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3A1D3-5E5E-4676-8A51-056C11BFA7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53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CF5798E-FA7B-F599-A361-1D77B8FA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29994B-9B4B-D2C0-EDDC-3E6877F9A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97170B-EBAB-B04D-14BA-6173E548EF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A57DA-2CAF-44B7-BE6A-612995CA6546}" type="datetimeFigureOut">
              <a:rPr lang="nl-NL" smtClean="0"/>
              <a:t>2-10-2023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2F0EB7-18B9-3DBF-FB9F-CD2D3EEC7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AF8289-2837-D1E3-47A8-95276FEA1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3A1D3-5E5E-4676-8A51-056C11BFA7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7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10" Type="http://schemas.openxmlformats.org/officeDocument/2006/relationships/image" Target="../media/image43.png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stan.vluggen@zuyd.n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otolimburg.n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nos.nl/nieuwsuur/video/2488979-dankzij-deze-training-kunnen-ouderen-langer-thuis-wone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3C915414-2809-4735-A560-0D5FE6670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A10EA22D-DFEC-4B18-AA9C-8B911DF3B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133600" y="685800"/>
            <a:ext cx="100584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CCD8A8-5DD7-4E81-B5EA-74B14766E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557" y="685798"/>
            <a:ext cx="5462682" cy="2824165"/>
          </a:xfrm>
        </p:spPr>
        <p:txBody>
          <a:bodyPr anchor="t">
            <a:normAutofit fontScale="90000"/>
          </a:bodyPr>
          <a:lstStyle/>
          <a:p>
            <a:pPr algn="l"/>
            <a:r>
              <a:rPr lang="nl-NL" sz="5300" b="1" dirty="0"/>
              <a:t>‘Zelfredzaam thuis wonen in Meerssen </a:t>
            </a:r>
            <a:r>
              <a:rPr lang="nl-NL" sz="5300" b="1" u="sng" dirty="0"/>
              <a:t>doen we samen</a:t>
            </a:r>
            <a:r>
              <a:rPr lang="nl-NL" sz="5300" b="1" dirty="0"/>
              <a:t>’</a:t>
            </a:r>
            <a:br>
              <a:rPr lang="nl-NL" b="1" i="1" dirty="0"/>
            </a:br>
            <a:endParaRPr lang="nl-NL" sz="46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B06FBF6-D77A-4D13-9935-0E042C764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3557" y="3007050"/>
            <a:ext cx="5462682" cy="2377421"/>
          </a:xfrm>
        </p:spPr>
        <p:txBody>
          <a:bodyPr>
            <a:normAutofit/>
          </a:bodyPr>
          <a:lstStyle/>
          <a:p>
            <a:pPr algn="l"/>
            <a:r>
              <a:rPr lang="nl-NL" sz="2200" dirty="0"/>
              <a:t>20 september 2023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2F6BE8BB-E24B-4531-8270-98BFE7324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764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WLCM_voorblad.jpg">
            <a:extLst>
              <a:ext uri="{FF2B5EF4-FFF2-40B4-BE49-F238E27FC236}">
                <a16:creationId xmlns:a16="http://schemas.microsoft.com/office/drawing/2014/main" id="{B1D0F3DC-C7E1-0382-2E61-188535196F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4" r="16566"/>
          <a:stretch/>
        </p:blipFill>
        <p:spPr>
          <a:xfrm>
            <a:off x="6926239" y="1019763"/>
            <a:ext cx="4364708" cy="4364708"/>
          </a:xfrm>
          <a:prstGeom prst="rect">
            <a:avLst/>
          </a:prstGeom>
        </p:spPr>
      </p:pic>
      <p:sp>
        <p:nvSpPr>
          <p:cNvPr id="22" name="Graphic 14">
            <a:extLst>
              <a:ext uri="{FF2B5EF4-FFF2-40B4-BE49-F238E27FC236}">
                <a16:creationId xmlns:a16="http://schemas.microsoft.com/office/drawing/2014/main" id="{A7491B3F-28E1-47D2-9EDB-4A3F9B192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858453" y="3847577"/>
            <a:ext cx="2012229" cy="2014135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D665D759-2DF8-4D47-8386-4BA28901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LCM_tekstbl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95" y="-16127"/>
            <a:ext cx="9141986" cy="6858000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304143" y="1600201"/>
            <a:ext cx="75837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lang="nl-NL" sz="3200" dirty="0">
              <a:solidFill>
                <a:srgbClr val="191851"/>
              </a:solidFill>
            </a:endParaRPr>
          </a:p>
        </p:txBody>
      </p:sp>
      <p:pic>
        <p:nvPicPr>
          <p:cNvPr id="2" name="Tijdelijke aanduiding voor inhoud 4" descr="Afbeelding met tekst, krant, Publicatie, Krantenpapier&#10;&#10;Automatisch gegenereerde beschrijving">
            <a:extLst>
              <a:ext uri="{FF2B5EF4-FFF2-40B4-BE49-F238E27FC236}">
                <a16:creationId xmlns:a16="http://schemas.microsoft.com/office/drawing/2014/main" id="{60598B88-4150-2125-FCC7-868B5F1F2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221" y="124340"/>
            <a:ext cx="2755460" cy="6577066"/>
          </a:xfrm>
          <a:prstGeom prst="rect">
            <a:avLst/>
          </a:prstGeom>
        </p:spPr>
      </p:pic>
      <p:pic>
        <p:nvPicPr>
          <p:cNvPr id="1026" name="Picture 2" descr="Eigen regie | Movisie">
            <a:extLst>
              <a:ext uri="{FF2B5EF4-FFF2-40B4-BE49-F238E27FC236}">
                <a16:creationId xmlns:a16="http://schemas.microsoft.com/office/drawing/2014/main" id="{440EFE57-7405-010A-0D7A-3BA317321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642" y="276859"/>
            <a:ext cx="3762494" cy="184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uderen langer zelfstandig thuiswonen - Rijswijk.TV">
            <a:extLst>
              <a:ext uri="{FF2B5EF4-FFF2-40B4-BE49-F238E27FC236}">
                <a16:creationId xmlns:a16="http://schemas.microsoft.com/office/drawing/2014/main" id="{DF8AAA5E-88A1-304F-6999-F6644ED2C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489" y="3920115"/>
            <a:ext cx="4792306" cy="27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nger thuis wonen - Slimmer Leven">
            <a:extLst>
              <a:ext uri="{FF2B5EF4-FFF2-40B4-BE49-F238E27FC236}">
                <a16:creationId xmlns:a16="http://schemas.microsoft.com/office/drawing/2014/main" id="{2CCBF8EB-651A-18AC-6888-82031F9B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01" y="2045389"/>
            <a:ext cx="2584162" cy="172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uderen kunnen langer thuis wonen door slimme technologie - Nursing.nl |  Nieuws, blogs en meer | Nursing voor verpleegkundigen">
            <a:extLst>
              <a:ext uri="{FF2B5EF4-FFF2-40B4-BE49-F238E27FC236}">
                <a16:creationId xmlns:a16="http://schemas.microsoft.com/office/drawing/2014/main" id="{FE5FD406-B428-5EE8-037D-55109086F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7885"/>
            <a:ext cx="2348956" cy="149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uderen ondersteunen bij zelfredzaamheid">
            <a:extLst>
              <a:ext uri="{FF2B5EF4-FFF2-40B4-BE49-F238E27FC236}">
                <a16:creationId xmlns:a16="http://schemas.microsoft.com/office/drawing/2014/main" id="{C7172923-C0AE-8C1A-D447-CF8F50AD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8" y="2315745"/>
            <a:ext cx="22764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321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LCM_tekstbl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304143" y="1600201"/>
            <a:ext cx="75837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lang="nl-NL" sz="3200" dirty="0">
              <a:solidFill>
                <a:srgbClr val="19185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3B62DBA-9ACF-7D9A-C566-F63A2271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656" y="549176"/>
            <a:ext cx="7967211" cy="575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5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LCM_tekstbl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304143" y="1600201"/>
            <a:ext cx="75837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lang="nl-NL" sz="3200" dirty="0">
              <a:solidFill>
                <a:srgbClr val="19185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F55CA5C-74E5-E309-55CA-B3407ECC3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714" y="731838"/>
            <a:ext cx="6393067" cy="459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3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LCM_tekstbl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304143" y="1600201"/>
            <a:ext cx="75837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lang="nl-NL" sz="3200" dirty="0">
              <a:solidFill>
                <a:srgbClr val="191851"/>
              </a:solidFill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56CE799B-EBAE-2D56-DA02-E8C8DB968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723" y="868363"/>
            <a:ext cx="8106879" cy="50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4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LCM_tekstbl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304143" y="1600201"/>
            <a:ext cx="75837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lang="nl-NL" sz="3200" dirty="0">
              <a:solidFill>
                <a:srgbClr val="191851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4858A34-A0C3-28CA-BCD0-7C53D80C2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294" y="332464"/>
            <a:ext cx="8287907" cy="652553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FC0FC78-9954-5686-974A-DC8BB2483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294" y="332464"/>
            <a:ext cx="8287907" cy="666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D43D3-EC8D-FC81-071A-5EC560611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0545" y="1581326"/>
            <a:ext cx="7490479" cy="3779568"/>
          </a:xfrm>
        </p:spPr>
        <p:txBody>
          <a:bodyPr anchor="ctr">
            <a:normAutofit/>
          </a:bodyPr>
          <a:lstStyle/>
          <a:p>
            <a:pPr algn="l"/>
            <a:r>
              <a:rPr lang="nl-NL" dirty="0"/>
              <a:t>Verandering van het ‘ouder worden’</a:t>
            </a:r>
            <a:br>
              <a:rPr lang="nl-NL" sz="7200" dirty="0"/>
            </a:br>
            <a:br>
              <a:rPr lang="nl-NL" sz="7200" dirty="0"/>
            </a:br>
            <a:r>
              <a:rPr lang="nl-NL" sz="2800" dirty="0"/>
              <a:t>Dr. Erik van Rossum</a:t>
            </a:r>
            <a:br>
              <a:rPr lang="nl-NL" sz="2800" dirty="0"/>
            </a:br>
            <a:r>
              <a:rPr lang="nl-NL" sz="2800" i="1" dirty="0"/>
              <a:t>Lector Wijkgerichte Zorg</a:t>
            </a:r>
            <a:endParaRPr lang="nl-NL" sz="7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AB5F02B-B3ED-2B01-4C87-4E4E5DE2D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365" y="2184951"/>
            <a:ext cx="2479588" cy="2572320"/>
          </a:xfrm>
        </p:spPr>
        <p:txBody>
          <a:bodyPr anchor="ctr">
            <a:normAutofit/>
          </a:bodyPr>
          <a:lstStyle/>
          <a:p>
            <a:pPr algn="r"/>
            <a:endParaRPr lang="nl-NL" dirty="0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34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164367E-47A5-018B-0B40-FBDFB07EF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3" y="171232"/>
            <a:ext cx="3282213" cy="25705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9F95538-8134-9155-9B3A-3791F4E6D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27" y="828918"/>
            <a:ext cx="3696237" cy="400779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A0E4A3D-BD49-BB2A-6881-28253F68C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672" y="506088"/>
            <a:ext cx="2608797" cy="265585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BAA254C-9C40-AEB1-8F71-C9A288806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911" y="4058960"/>
            <a:ext cx="2730321" cy="245785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154BF80-E480-F6F7-F63C-4B8DF8F93C13}"/>
              </a:ext>
            </a:extLst>
          </p:cNvPr>
          <p:cNvSpPr txBox="1"/>
          <p:nvPr/>
        </p:nvSpPr>
        <p:spPr>
          <a:xfrm>
            <a:off x="281354" y="6193650"/>
            <a:ext cx="9612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i="0" dirty="0">
                <a:solidFill>
                  <a:srgbClr val="222222"/>
                </a:solidFill>
                <a:effectLst/>
                <a:latin typeface="MarkOT"/>
              </a:rPr>
              <a:t>Enkele </a:t>
            </a:r>
            <a:r>
              <a:rPr lang="nl-NL" dirty="0">
                <a:solidFill>
                  <a:srgbClr val="222222"/>
                </a:solidFill>
                <a:latin typeface="MarkOT"/>
              </a:rPr>
              <a:t>van deze </a:t>
            </a:r>
            <a:r>
              <a:rPr lang="nl-NL" i="0" dirty="0">
                <a:solidFill>
                  <a:srgbClr val="222222"/>
                </a:solidFill>
                <a:effectLst/>
                <a:latin typeface="MarkOT"/>
              </a:rPr>
              <a:t>foto’s komen uit ‘Vergeten Blikken’ een boek en expositie</a:t>
            </a:r>
          </a:p>
          <a:p>
            <a:r>
              <a:rPr lang="nl-NL" i="0" dirty="0">
                <a:solidFill>
                  <a:srgbClr val="222222"/>
                </a:solidFill>
                <a:effectLst/>
                <a:latin typeface="MarkOT"/>
              </a:rPr>
              <a:t>met portretten van mensen met dementie in Zuyderland zorgcentra </a:t>
            </a:r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94A2A9B0-E2D9-6FC5-04D7-EA84AC7DB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397" y="171232"/>
            <a:ext cx="2737513" cy="182169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1B93177-0155-B19D-0F8A-088E05A75E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140" y="3064334"/>
            <a:ext cx="2900897" cy="193041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239C010-9DE5-D7B4-7907-2AC7370BAD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2374" y="2974824"/>
            <a:ext cx="1743075" cy="261937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CF8FEA8-DB1E-72E4-8B87-4C8E5F362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645" y="4416349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5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11066382" y="5658016"/>
            <a:ext cx="893389" cy="873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ijdelijke aanduiding voor verticale tekst 9"/>
          <p:cNvSpPr>
            <a:spLocks noGrp="1"/>
          </p:cNvSpPr>
          <p:nvPr>
            <p:ph type="body" orient="vert" idx="14"/>
          </p:nvPr>
        </p:nvSpPr>
        <p:spPr>
          <a:xfrm>
            <a:off x="0" y="287997"/>
            <a:ext cx="282711" cy="2853235"/>
          </a:xfrm>
          <a:solidFill>
            <a:srgbClr val="FFE12D"/>
          </a:solidFill>
        </p:spPr>
        <p:txBody>
          <a:bodyPr>
            <a:normAutofit fontScale="70000" lnSpcReduction="20000"/>
          </a:bodyPr>
          <a:lstStyle/>
          <a:p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955004" y="6368143"/>
            <a:ext cx="6014368" cy="3265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3149599" y="209005"/>
            <a:ext cx="1698172" cy="16277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2955004" y="-163285"/>
            <a:ext cx="6755053" cy="470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54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84601" y="287997"/>
            <a:ext cx="2764998" cy="2853236"/>
          </a:xfrm>
          <a:solidFill>
            <a:srgbClr val="FFE12D"/>
          </a:solidFill>
        </p:spPr>
        <p:txBody>
          <a:bodyPr/>
          <a:lstStyle/>
          <a:p>
            <a:br>
              <a:rPr lang="nl-NL" sz="900" dirty="0">
                <a:solidFill>
                  <a:schemeClr val="tx1"/>
                </a:solidFill>
              </a:rPr>
            </a:br>
            <a:br>
              <a:rPr lang="nl-NL" sz="1800" dirty="0">
                <a:solidFill>
                  <a:schemeClr val="tx1"/>
                </a:solidFill>
              </a:rPr>
            </a:br>
            <a:br>
              <a:rPr lang="nl-NL" sz="1800" dirty="0">
                <a:solidFill>
                  <a:schemeClr val="tx1"/>
                </a:solidFill>
              </a:rPr>
            </a:br>
            <a:endParaRPr lang="nl-NL" sz="1800" dirty="0">
              <a:solidFill>
                <a:schemeClr val="tx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841" y="-99877"/>
            <a:ext cx="7210016" cy="7057754"/>
          </a:xfrm>
          <a:prstGeom prst="rect">
            <a:avLst/>
          </a:prstGeom>
        </p:spPr>
      </p:pic>
      <p:sp>
        <p:nvSpPr>
          <p:cNvPr id="9" name="Rectangle 294"/>
          <p:cNvSpPr>
            <a:spLocks noChangeArrowheads="1"/>
          </p:cNvSpPr>
          <p:nvPr/>
        </p:nvSpPr>
        <p:spPr bwMode="auto">
          <a:xfrm>
            <a:off x="282711" y="3304630"/>
            <a:ext cx="4709062" cy="268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143" tIns="9572" rIns="19143" bIns="9572"/>
          <a:lstStyle/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65125" marR="0" lvl="0" indent="-365125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-	Opbouw verzorgingsstaat</a:t>
            </a:r>
          </a:p>
          <a:p>
            <a:pPr marL="365125" marR="0" lvl="0" indent="-365125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-	Levensverwachting ca. 70 jaar</a:t>
            </a:r>
          </a:p>
          <a:p>
            <a:pPr marL="365125" marR="0" lvl="0" indent="-365125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-	Na pensioen: “genieten van</a:t>
            </a:r>
            <a:b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welverdiende rust”</a:t>
            </a:r>
          </a:p>
          <a:p>
            <a:pPr marL="365125" marR="0" lvl="0" indent="-365125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-	Woningnood</a:t>
            </a:r>
          </a:p>
          <a:p>
            <a:pPr marL="144463" marR="0" lvl="0" indent="-144463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144463" marR="0" lvl="0" indent="-144463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144463" marR="0" lvl="0" indent="-144463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8E36E3F-2EBB-ECBB-B104-138AFF638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45" y="1120851"/>
            <a:ext cx="1802262" cy="180553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1F1E2C1-8191-385A-F868-580E81B26C35}"/>
              </a:ext>
            </a:extLst>
          </p:cNvPr>
          <p:cNvSpPr txBox="1"/>
          <p:nvPr/>
        </p:nvSpPr>
        <p:spPr>
          <a:xfrm>
            <a:off x="659423" y="495120"/>
            <a:ext cx="6172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chemeClr val="tx1"/>
                </a:solidFill>
              </a:rPr>
              <a:t>Jaren 60</a:t>
            </a:r>
            <a:br>
              <a:rPr lang="nl-NL" sz="1200" b="1" dirty="0">
                <a:solidFill>
                  <a:schemeClr val="tx1"/>
                </a:solidFill>
              </a:rPr>
            </a:b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265893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erticale tekst 6"/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Tijdelijke aanduiding voor afbeelding 2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753" b="7753"/>
          <a:stretch>
            <a:fillRect/>
          </a:stretch>
        </p:blipFill>
        <p:spPr>
          <a:xfrm>
            <a:off x="0" y="0"/>
            <a:ext cx="8266546" cy="465531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2BC4629-519A-20A4-A93E-CF04CC390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218" y="2805578"/>
            <a:ext cx="5487320" cy="39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15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erticale tekst 6"/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3C651D-ED4A-A5C0-C6EE-63CD775AF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367" y="-218978"/>
            <a:ext cx="8616460" cy="784694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11CF060-A54B-6B9F-6DB4-653E0C494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5825"/>
            <a:ext cx="307518" cy="3128667"/>
          </a:xfrm>
          <a:prstGeom prst="rect">
            <a:avLst/>
          </a:prstGeom>
        </p:spPr>
      </p:pic>
      <p:sp>
        <p:nvSpPr>
          <p:cNvPr id="9" name="Titel 6">
            <a:extLst>
              <a:ext uri="{FF2B5EF4-FFF2-40B4-BE49-F238E27FC236}">
                <a16:creationId xmlns:a16="http://schemas.microsoft.com/office/drawing/2014/main" id="{CEF1D8F5-D311-2D05-7F42-C12FF315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30" y="575764"/>
            <a:ext cx="2946815" cy="3128728"/>
          </a:xfrm>
          <a:solidFill>
            <a:srgbClr val="FFE12D"/>
          </a:solidFill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chemeClr val="tx1"/>
                </a:solidFill>
              </a:rPr>
              <a:t>Rond 2020</a:t>
            </a:r>
            <a:br>
              <a:rPr lang="nl-NL" sz="2000" b="1" dirty="0">
                <a:solidFill>
                  <a:schemeClr val="tx1"/>
                </a:solidFill>
              </a:rPr>
            </a:br>
            <a:br>
              <a:rPr lang="nl-NL" sz="1000" b="1" dirty="0">
                <a:solidFill>
                  <a:schemeClr val="tx1"/>
                </a:solidFill>
              </a:rPr>
            </a:br>
            <a:br>
              <a:rPr lang="nl-NL" sz="2000" b="1" dirty="0">
                <a:solidFill>
                  <a:schemeClr val="tx1"/>
                </a:solidFill>
              </a:rPr>
            </a:br>
            <a:br>
              <a:rPr lang="nl-NL" sz="2000" b="1" dirty="0">
                <a:solidFill>
                  <a:schemeClr val="tx1"/>
                </a:solidFill>
              </a:rPr>
            </a:br>
            <a:endParaRPr lang="nl-NL" sz="2000" b="1" dirty="0">
              <a:solidFill>
                <a:schemeClr val="tx1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1E59198-21C8-BDA0-3D66-2A8B2C784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40" y="1131277"/>
            <a:ext cx="2058870" cy="24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06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9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D43D3-EC8D-FC81-071A-5EC560611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742" y="1581326"/>
            <a:ext cx="6705067" cy="3779568"/>
          </a:xfrm>
        </p:spPr>
        <p:txBody>
          <a:bodyPr anchor="ctr">
            <a:noAutofit/>
          </a:bodyPr>
          <a:lstStyle/>
          <a:p>
            <a:pPr algn="l"/>
            <a:r>
              <a:rPr lang="nl-NL" dirty="0"/>
              <a:t>Welkom en opening</a:t>
            </a:r>
            <a:br>
              <a:rPr lang="nl-NL" sz="6600" dirty="0"/>
            </a:br>
            <a:br>
              <a:rPr lang="nl-NL" sz="6600" dirty="0"/>
            </a:br>
            <a:r>
              <a:rPr lang="nl-NL" sz="3200" dirty="0"/>
              <a:t>dr. Jerome van Dongen</a:t>
            </a:r>
            <a:endParaRPr lang="nl-NL" sz="66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AB5F02B-B3ED-2B01-4C87-4E4E5DE2D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365" y="2184951"/>
            <a:ext cx="2479588" cy="2572320"/>
          </a:xfrm>
        </p:spPr>
        <p:txBody>
          <a:bodyPr anchor="ctr">
            <a:normAutofit/>
          </a:bodyPr>
          <a:lstStyle/>
          <a:p>
            <a:pPr algn="r"/>
            <a:endParaRPr lang="nl-N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78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verticale tekst 6"/>
          <p:cNvSpPr>
            <a:spLocks noGrp="1"/>
          </p:cNvSpPr>
          <p:nvPr>
            <p:ph type="body" orient="vert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14843AF-A990-2E07-D8D8-298347D22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74" y="-281356"/>
            <a:ext cx="6495973" cy="89653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08EA1A5-18F2-7839-85A8-69B8A1A61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692" y="416744"/>
            <a:ext cx="4585307" cy="344076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6D8B819-86CE-03A4-425E-7F6EE9C0D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306" y="4439012"/>
            <a:ext cx="3462693" cy="230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01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>
            <a:extLst>
              <a:ext uri="{FF2B5EF4-FFF2-40B4-BE49-F238E27FC236}">
                <a16:creationId xmlns:a16="http://schemas.microsoft.com/office/drawing/2014/main" id="{BDD65460-0A20-780B-41A8-AD355A8FFB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8175" y="1120140"/>
            <a:ext cx="8243888" cy="6000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b="1" dirty="0">
              <a:latin typeface="Arial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latin typeface="Arial" charset="0"/>
              </a:rPr>
              <a:t>1900:		50 </a:t>
            </a:r>
            <a:r>
              <a:rPr lang="en-US" dirty="0" err="1">
                <a:latin typeface="Arial" charset="0"/>
              </a:rPr>
              <a:t>jaar</a:t>
            </a:r>
            <a:endParaRPr lang="en-US" dirty="0">
              <a:latin typeface="Arial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nl-NL" dirty="0">
                <a:latin typeface="Arial" charset="0"/>
              </a:rPr>
              <a:t>nu:		82 jaar (81 </a:t>
            </a:r>
            <a:r>
              <a:rPr lang="nl-NL" dirty="0" err="1">
                <a:latin typeface="Arial" charset="0"/>
              </a:rPr>
              <a:t>vs</a:t>
            </a:r>
            <a:r>
              <a:rPr lang="nl-NL" dirty="0">
                <a:latin typeface="Arial" charset="0"/>
              </a:rPr>
              <a:t> 83)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nl-NL" dirty="0">
              <a:latin typeface="Arial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nl-NL" b="1" dirty="0">
                <a:latin typeface="Arial" charset="0"/>
              </a:rPr>
              <a:t>Levensfasen:</a:t>
            </a:r>
          </a:p>
          <a:p>
            <a:pPr marL="514350" indent="-514350" eaLnBrk="1" fontAlgn="auto" hangingPunct="1">
              <a:spcAft>
                <a:spcPts val="0"/>
              </a:spcAft>
              <a:buFont typeface="Symbol" pitchFamily="18" charset="2"/>
              <a:buAutoNum type="arabicPeriod"/>
              <a:defRPr/>
            </a:pPr>
            <a:r>
              <a:rPr lang="nl-NL" dirty="0">
                <a:latin typeface="Arial" charset="0"/>
              </a:rPr>
              <a:t>Jeugd</a:t>
            </a:r>
          </a:p>
          <a:p>
            <a:pPr marL="514350" indent="-514350" eaLnBrk="1" fontAlgn="auto" hangingPunct="1">
              <a:spcAft>
                <a:spcPts val="0"/>
              </a:spcAft>
              <a:buFont typeface="Symbol" pitchFamily="18" charset="2"/>
              <a:buAutoNum type="arabicPeriod"/>
              <a:defRPr/>
            </a:pPr>
            <a:r>
              <a:rPr lang="nl-NL" dirty="0">
                <a:latin typeface="Arial" charset="0"/>
              </a:rPr>
              <a:t>Werkzame leven</a:t>
            </a:r>
          </a:p>
          <a:p>
            <a:pPr marL="514350" indent="-514350" eaLnBrk="1" fontAlgn="auto" hangingPunct="1">
              <a:spcAft>
                <a:spcPts val="0"/>
              </a:spcAft>
              <a:buFont typeface="Symbol" pitchFamily="18" charset="2"/>
              <a:buAutoNum type="arabicPeriod"/>
              <a:defRPr/>
            </a:pPr>
            <a:r>
              <a:rPr lang="nl-NL" dirty="0">
                <a:solidFill>
                  <a:srgbClr val="FF0000"/>
                </a:solidFill>
                <a:latin typeface="Arial" charset="0"/>
              </a:rPr>
              <a:t>Extra – 3</a:t>
            </a:r>
            <a:r>
              <a:rPr lang="nl-NL" baseline="30000" dirty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nl-NL" dirty="0">
                <a:solidFill>
                  <a:srgbClr val="FF0000"/>
                </a:solidFill>
                <a:latin typeface="Arial" charset="0"/>
              </a:rPr>
              <a:t> – levensfase (ca 60</a:t>
            </a:r>
            <a:r>
              <a:rPr lang="nl-NL" baseline="30000" dirty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nl-NL" dirty="0">
                <a:solidFill>
                  <a:srgbClr val="FF0000"/>
                </a:solidFill>
                <a:latin typeface="Arial" charset="0"/>
              </a:rPr>
              <a:t> – 80</a:t>
            </a:r>
            <a:r>
              <a:rPr lang="nl-NL" baseline="30000" dirty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nl-NL" dirty="0">
                <a:solidFill>
                  <a:srgbClr val="FF0000"/>
                </a:solidFill>
                <a:latin typeface="Arial" charset="0"/>
              </a:rPr>
              <a:t> jaar)</a:t>
            </a:r>
          </a:p>
          <a:p>
            <a:pPr marL="514350" indent="-514350" eaLnBrk="1" fontAlgn="auto" hangingPunct="1">
              <a:spcAft>
                <a:spcPts val="0"/>
              </a:spcAft>
              <a:buFont typeface="Symbol" pitchFamily="18" charset="2"/>
              <a:buAutoNum type="arabicPeriod"/>
              <a:defRPr/>
            </a:pPr>
            <a:r>
              <a:rPr lang="nl-NL" dirty="0">
                <a:latin typeface="Arial" charset="0"/>
              </a:rPr>
              <a:t>Ouderdom</a:t>
            </a:r>
            <a:endParaRPr lang="en-US" dirty="0">
              <a:latin typeface="Arial" charset="0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nl-NL" sz="2800" dirty="0">
              <a:latin typeface="Arial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73CC283-B0C5-7C4F-938A-29D667E3142F}"/>
              </a:ext>
            </a:extLst>
          </p:cNvPr>
          <p:cNvSpPr/>
          <p:nvPr/>
        </p:nvSpPr>
        <p:spPr>
          <a:xfrm>
            <a:off x="2424113" y="0"/>
            <a:ext cx="7415212" cy="908050"/>
          </a:xfrm>
          <a:prstGeom prst="rect">
            <a:avLst/>
          </a:prstGeom>
          <a:solidFill>
            <a:srgbClr val="E2D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91" tIns="61096" rIns="122191" bIns="6109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4278" name="Rectangle 2">
            <a:extLst>
              <a:ext uri="{FF2B5EF4-FFF2-40B4-BE49-F238E27FC236}">
                <a16:creationId xmlns:a16="http://schemas.microsoft.com/office/drawing/2014/main" id="{763D821F-1554-0EB8-6216-CECF60806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4450"/>
            <a:ext cx="103214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Levensverwachting</a:t>
            </a:r>
            <a:r>
              <a:rPr kumimoji="0" lang="en-US" alt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bij</a:t>
            </a:r>
            <a:r>
              <a:rPr kumimoji="0" lang="en-US" alt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geboorte</a:t>
            </a:r>
            <a:endParaRPr kumimoji="0" lang="en-GB" altLang="nl-NL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7613CAD-9E7A-6FB5-C507-BDBDC861D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81" y="4140812"/>
            <a:ext cx="3462690" cy="230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0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>
            <a:extLst>
              <a:ext uri="{FF2B5EF4-FFF2-40B4-BE49-F238E27FC236}">
                <a16:creationId xmlns:a16="http://schemas.microsoft.com/office/drawing/2014/main" id="{22E96BE7-B4BE-C020-13A2-5708C047E0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6039485"/>
            <a:ext cx="10892946" cy="1143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US" altLang="nl-NL" sz="2800" dirty="0">
                <a:latin typeface="Arial" panose="020B0604020202020204" pitchFamily="34" charset="0"/>
              </a:rPr>
              <a:t>Met de </a:t>
            </a:r>
            <a:r>
              <a:rPr lang="en-US" altLang="nl-NL" sz="2800" dirty="0" err="1">
                <a:latin typeface="Arial" panose="020B0604020202020204" pitchFamily="34" charset="0"/>
              </a:rPr>
              <a:t>meeste</a:t>
            </a:r>
            <a:r>
              <a:rPr lang="en-US" altLang="nl-NL" sz="2800" dirty="0">
                <a:latin typeface="Arial" panose="020B0604020202020204" pitchFamily="34" charset="0"/>
              </a:rPr>
              <a:t> </a:t>
            </a:r>
            <a:r>
              <a:rPr lang="en-US" altLang="nl-NL" sz="2800" dirty="0" err="1">
                <a:latin typeface="Arial" panose="020B0604020202020204" pitchFamily="34" charset="0"/>
              </a:rPr>
              <a:t>ouderen</a:t>
            </a:r>
            <a:r>
              <a:rPr lang="en-US" altLang="nl-NL" sz="2800" dirty="0">
                <a:latin typeface="Arial" panose="020B0604020202020204" pitchFamily="34" charset="0"/>
              </a:rPr>
              <a:t> </a:t>
            </a:r>
            <a:r>
              <a:rPr lang="en-US" altLang="nl-NL" sz="2800" dirty="0" err="1">
                <a:latin typeface="Arial" panose="020B0604020202020204" pitchFamily="34" charset="0"/>
              </a:rPr>
              <a:t>gaat</a:t>
            </a:r>
            <a:r>
              <a:rPr lang="en-US" altLang="nl-NL" sz="2800" dirty="0">
                <a:latin typeface="Arial" panose="020B0604020202020204" pitchFamily="34" charset="0"/>
              </a:rPr>
              <a:t> het tot op </a:t>
            </a:r>
            <a:r>
              <a:rPr lang="en-US" altLang="nl-NL" sz="2800" dirty="0" err="1">
                <a:latin typeface="Arial" panose="020B0604020202020204" pitchFamily="34" charset="0"/>
              </a:rPr>
              <a:t>hoge</a:t>
            </a:r>
            <a:r>
              <a:rPr lang="en-US" altLang="nl-NL" sz="2800" dirty="0">
                <a:latin typeface="Arial" panose="020B0604020202020204" pitchFamily="34" charset="0"/>
              </a:rPr>
              <a:t> </a:t>
            </a:r>
            <a:r>
              <a:rPr lang="en-US" altLang="nl-NL" sz="2800" dirty="0" err="1">
                <a:latin typeface="Arial" panose="020B0604020202020204" pitchFamily="34" charset="0"/>
              </a:rPr>
              <a:t>leeftijd</a:t>
            </a:r>
            <a:r>
              <a:rPr lang="en-US" altLang="nl-NL" sz="2800" dirty="0">
                <a:latin typeface="Arial" panose="020B0604020202020204" pitchFamily="34" charset="0"/>
              </a:rPr>
              <a:t> </a:t>
            </a:r>
            <a:r>
              <a:rPr lang="en-US" altLang="nl-NL" sz="2800" dirty="0" err="1">
                <a:latin typeface="Arial" panose="020B0604020202020204" pitchFamily="34" charset="0"/>
              </a:rPr>
              <a:t>goed</a:t>
            </a:r>
            <a:r>
              <a:rPr lang="en-US" altLang="nl-NL" sz="2800" dirty="0">
                <a:latin typeface="Arial" panose="020B0604020202020204" pitchFamily="34" charset="0"/>
              </a:rPr>
              <a:t> !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nl-NL" sz="2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nl-NL" sz="2800" dirty="0">
              <a:latin typeface="Arial" panose="020B0604020202020204" pitchFamily="34" charset="0"/>
            </a:endParaRPr>
          </a:p>
        </p:txBody>
      </p:sp>
      <p:sp>
        <p:nvSpPr>
          <p:cNvPr id="55303" name="Rectangle 2">
            <a:extLst>
              <a:ext uri="{FF2B5EF4-FFF2-40B4-BE49-F238E27FC236}">
                <a16:creationId xmlns:a16="http://schemas.microsoft.com/office/drawing/2014/main" id="{E82AA9E9-17D2-DD42-A760-E9CF16F0F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464" y="-26988"/>
            <a:ext cx="6072187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nl-NL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2AC0689-8E14-21FA-4D6F-0BCEB1DA7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876" y="114301"/>
            <a:ext cx="8333173" cy="580771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934700" y="5791200"/>
            <a:ext cx="1047750" cy="1051658"/>
          </a:xfrm>
          <a:prstGeom prst="rect">
            <a:avLst/>
          </a:prstGeom>
          <a:solidFill>
            <a:schemeClr val="tx1"/>
          </a:solidFill>
          <a:ln w="76200" cap="rnd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Tijdelijke aanduiding voor afbeelding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8"/>
          <a:stretch/>
        </p:blipFill>
        <p:spPr>
          <a:xfrm>
            <a:off x="0" y="-1"/>
            <a:ext cx="6102000" cy="6856747"/>
          </a:xfrm>
        </p:spPr>
      </p:pic>
      <p:pic>
        <p:nvPicPr>
          <p:cNvPr id="12" name="Tijdelijke aanduiding voor afbeelding 11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6971" y="-2"/>
            <a:ext cx="6134979" cy="6856747"/>
          </a:xfrm>
        </p:spPr>
      </p:pic>
      <p:sp>
        <p:nvSpPr>
          <p:cNvPr id="8" name="Tijdelijke aanduiding voor verticale tekst 7"/>
          <p:cNvSpPr>
            <a:spLocks noGrp="1"/>
          </p:cNvSpPr>
          <p:nvPr>
            <p:ph type="body" orient="vert" idx="14"/>
          </p:nvPr>
        </p:nvSpPr>
        <p:spPr>
          <a:solidFill>
            <a:srgbClr val="FFE12D"/>
          </a:solidFill>
        </p:spPr>
        <p:txBody>
          <a:bodyPr>
            <a:normAutofit fontScale="47500" lnSpcReduction="20000"/>
          </a:bodyPr>
          <a:lstStyle/>
          <a:p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84601" y="287997"/>
            <a:ext cx="2426401" cy="2426395"/>
          </a:xfrm>
          <a:solidFill>
            <a:srgbClr val="FFE12D"/>
          </a:solidFill>
        </p:spPr>
        <p:txBody>
          <a:bodyPr>
            <a:normAutofit/>
          </a:bodyPr>
          <a:lstStyle/>
          <a:p>
            <a:endParaRPr lang="nl-NL" sz="3200" dirty="0">
              <a:solidFill>
                <a:srgbClr val="6B6055"/>
              </a:solidFill>
            </a:endParaRPr>
          </a:p>
        </p:txBody>
      </p:sp>
      <p:pic>
        <p:nvPicPr>
          <p:cNvPr id="13" name="Tijdelijke aanduiding voor afbeelding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8"/>
          <a:stretch/>
        </p:blipFill>
        <p:spPr>
          <a:xfrm>
            <a:off x="-1469819" y="-1107525"/>
            <a:ext cx="8074346" cy="9073049"/>
          </a:xfrm>
          <a:prstGeom prst="rect">
            <a:avLst/>
          </a:prstGeom>
          <a:solidFill>
            <a:schemeClr val="bg1">
              <a:lumMod val="85000"/>
              <a:alpha val="0"/>
            </a:schemeClr>
          </a:solidFill>
        </p:spPr>
      </p:pic>
      <p:sp>
        <p:nvSpPr>
          <p:cNvPr id="17" name="Tekstvak 16"/>
          <p:cNvSpPr txBox="1"/>
          <p:nvPr/>
        </p:nvSpPr>
        <p:spPr>
          <a:xfrm>
            <a:off x="384601" y="6550470"/>
            <a:ext cx="8048199" cy="2923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l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00" b="0" i="0" u="none" strike="noStrike" kern="1200" cap="none" spc="0" normalizeH="0" baseline="0" noProof="0">
                <a:ln>
                  <a:noFill/>
                </a:ln>
                <a:solidFill>
                  <a:srgbClr val="6B6055"/>
                </a:solidFill>
                <a:effectLst/>
                <a:uLnTx/>
                <a:uFillTx/>
                <a:latin typeface="Verdana"/>
                <a:ea typeface="Arial"/>
                <a:cs typeface="Arial"/>
                <a:sym typeface="Arial"/>
              </a:rPr>
              <a:t>Bron: Polder et al. “De gezondheidsepidemie, waarom wij gezonder én zieker worden” (2012)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0691CD7-5C09-84AB-B8D4-A86141F270AC}"/>
              </a:ext>
            </a:extLst>
          </p:cNvPr>
          <p:cNvSpPr txBox="1"/>
          <p:nvPr/>
        </p:nvSpPr>
        <p:spPr>
          <a:xfrm>
            <a:off x="428975" y="274109"/>
            <a:ext cx="21827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6B6055"/>
                </a:solidFill>
              </a:rPr>
              <a:t>Gezondheids- paradox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443543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308938" y="433206"/>
            <a:ext cx="3768419" cy="1164138"/>
          </a:xfrm>
          <a:solidFill>
            <a:srgbClr val="6699FF"/>
          </a:solidFill>
        </p:spPr>
        <p:txBody>
          <a:bodyPr/>
          <a:lstStyle/>
          <a:p>
            <a:r>
              <a:rPr lang="nl-NL" sz="3600" dirty="0"/>
              <a:t>Ouder worden…</a:t>
            </a:r>
          </a:p>
        </p:txBody>
      </p:sp>
      <p:sp>
        <p:nvSpPr>
          <p:cNvPr id="3" name="Rechthoek 2"/>
          <p:cNvSpPr/>
          <p:nvPr/>
        </p:nvSpPr>
        <p:spPr>
          <a:xfrm>
            <a:off x="261805" y="1768008"/>
            <a:ext cx="1068443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  <a:tab pos="361950" algn="l"/>
              </a:tabLst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Deels anders dan </a:t>
            </a:r>
            <a:r>
              <a:rPr lang="nl-NL" sz="2800" dirty="0">
                <a:solidFill>
                  <a:prstClr val="black"/>
                </a:solidFill>
                <a:latin typeface="Verdana"/>
              </a:rPr>
              <a:t>vroeger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  <a:tab pos="361950" algn="l"/>
              </a:tabLst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  <a:tab pos="361950" algn="l"/>
              </a:tabLst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Sterkere wens om zelf </a:t>
            </a:r>
            <a:r>
              <a:rPr lang="nl-NL" sz="2800" dirty="0">
                <a:solidFill>
                  <a:prstClr val="black"/>
                </a:solidFill>
                <a:latin typeface="Verdana"/>
              </a:rPr>
              <a:t>regie te houden over</a:t>
            </a:r>
            <a:br>
              <a:rPr lang="nl-NL" sz="2800" dirty="0">
                <a:solidFill>
                  <a:prstClr val="black"/>
                </a:solidFill>
                <a:latin typeface="Verdana"/>
              </a:rPr>
            </a:br>
            <a:r>
              <a:rPr lang="nl-NL" sz="2800" dirty="0">
                <a:solidFill>
                  <a:prstClr val="black"/>
                </a:solidFill>
                <a:latin typeface="Verdana"/>
              </a:rPr>
              <a:t>belangrijke beslissingen (wonen, hulp, ….) 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  <a:tab pos="361950" algn="l"/>
              </a:tabLst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  <a:tab pos="361950" algn="l"/>
              </a:tabLst>
              <a:defRPr/>
            </a:pPr>
            <a:r>
              <a:rPr lang="nl-NL" sz="2800" dirty="0">
                <a:solidFill>
                  <a:prstClr val="black"/>
                </a:solidFill>
                <a:latin typeface="Verdana"/>
              </a:rPr>
              <a:t>Deels niet anders. Kwaliteit van zorg en leven:</a:t>
            </a:r>
            <a:br>
              <a:rPr lang="nl-NL" sz="2800" dirty="0">
                <a:solidFill>
                  <a:prstClr val="black"/>
                </a:solidFill>
                <a:latin typeface="Verdana"/>
              </a:rPr>
            </a:br>
            <a:b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		* Aandacht, communicatie, </a:t>
            </a:r>
          </a:p>
          <a:p>
            <a:pPr marL="0" marR="0" lvl="0" indent="0" algn="l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  <a:tab pos="361950" algn="l"/>
              </a:tabLst>
              <a:defRPr/>
            </a:pPr>
            <a:r>
              <a:rPr lang="nl-NL" sz="2800" dirty="0">
                <a:solidFill>
                  <a:prstClr val="black"/>
                </a:solidFill>
                <a:latin typeface="Verdana"/>
              </a:rPr>
              <a:t>				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bejegening, afstemming</a:t>
            </a:r>
            <a:b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		* Meedoen en ertoe doen!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180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  <a:tab pos="361950" algn="l"/>
              </a:tabLst>
              <a:defRPr/>
            </a:pPr>
            <a:r>
              <a:rPr kumimoji="0" lang="nl-NL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	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8D9E5B8-13F1-4374-6950-702AE37EA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877" y="4465304"/>
            <a:ext cx="3822466" cy="215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77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WLCM_voorbl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007" y="0"/>
            <a:ext cx="9141986" cy="68580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524001" y="5890846"/>
            <a:ext cx="92934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Een werkplaats voor de ondersteuning van thuiswonende ouderen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D43D3-EC8D-FC81-071A-5EC560611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9727" y="1537432"/>
            <a:ext cx="8624047" cy="3779568"/>
          </a:xfrm>
        </p:spPr>
        <p:txBody>
          <a:bodyPr anchor="ctr">
            <a:normAutofit/>
          </a:bodyPr>
          <a:lstStyle/>
          <a:p>
            <a:pPr algn="l"/>
            <a:r>
              <a:rPr lang="nl-NL" dirty="0"/>
              <a:t>‘Twee generaties wijkverpleegkundigen’</a:t>
            </a:r>
            <a:br>
              <a:rPr lang="nl-NL" dirty="0"/>
            </a:br>
            <a:br>
              <a:rPr lang="nl-NL" dirty="0"/>
            </a:br>
            <a:r>
              <a:rPr lang="nl-NL" sz="3600" dirty="0" err="1"/>
              <a:t>Jantsje</a:t>
            </a:r>
            <a:r>
              <a:rPr lang="nl-NL" sz="3600" dirty="0"/>
              <a:t> Hoogeveen (Buurtzorg) en </a:t>
            </a:r>
            <a:br>
              <a:rPr lang="nl-NL" sz="3600" dirty="0"/>
            </a:br>
            <a:r>
              <a:rPr lang="nl-NL" sz="3600" dirty="0"/>
              <a:t>Veronique Rousseau (</a:t>
            </a:r>
            <a:r>
              <a:rPr lang="nl-NL" sz="3600" dirty="0" err="1"/>
              <a:t>Envida</a:t>
            </a:r>
            <a:r>
              <a:rPr lang="nl-NL" sz="3600" dirty="0"/>
              <a:t>)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AB5F02B-B3ED-2B01-4C87-4E4E5DE2D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365" y="2184951"/>
            <a:ext cx="2479588" cy="2572320"/>
          </a:xfrm>
        </p:spPr>
        <p:txBody>
          <a:bodyPr anchor="ctr">
            <a:normAutofit/>
          </a:bodyPr>
          <a:lstStyle/>
          <a:p>
            <a:pPr algn="r"/>
            <a:endParaRPr lang="nl-NL" dirty="0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07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D43D3-EC8D-FC81-071A-5EC560611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742" y="1581326"/>
            <a:ext cx="6705067" cy="3779568"/>
          </a:xfrm>
        </p:spPr>
        <p:txBody>
          <a:bodyPr anchor="ctr">
            <a:normAutofit/>
          </a:bodyPr>
          <a:lstStyle/>
          <a:p>
            <a:pPr algn="l"/>
            <a:r>
              <a:rPr lang="nl-NL" dirty="0"/>
              <a:t>Interactief gedeelte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AB5F02B-B3ED-2B01-4C87-4E4E5DE2D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365" y="2184951"/>
            <a:ext cx="2479588" cy="2572320"/>
          </a:xfrm>
        </p:spPr>
        <p:txBody>
          <a:bodyPr anchor="ctr">
            <a:normAutofit/>
          </a:bodyPr>
          <a:lstStyle/>
          <a:p>
            <a:pPr algn="r"/>
            <a:endParaRPr lang="nl-NL" dirty="0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nteraction icon with people, vector 2957237 Vector Art at ...">
            <a:extLst>
              <a:ext uri="{FF2B5EF4-FFF2-40B4-BE49-F238E27FC236}">
                <a16:creationId xmlns:a16="http://schemas.microsoft.com/office/drawing/2014/main" id="{CCC7ED4B-2DD6-A5B0-B808-F6D607175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5" y="2022075"/>
            <a:ext cx="2913992" cy="29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05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">
            <a:extLst>
              <a:ext uri="{FF2B5EF4-FFF2-40B4-BE49-F238E27FC236}">
                <a16:creationId xmlns:a16="http://schemas.microsoft.com/office/drawing/2014/main" id="{4509C111-9451-5331-D4E4-08CEC0474E8A}"/>
              </a:ext>
            </a:extLst>
          </p:cNvPr>
          <p:cNvSpPr txBox="1">
            <a:spLocks/>
          </p:cNvSpPr>
          <p:nvPr/>
        </p:nvSpPr>
        <p:spPr>
          <a:xfrm>
            <a:off x="-1068014" y="942339"/>
            <a:ext cx="10515600" cy="8225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kern="0" dirty="0">
                <a:solidFill>
                  <a:schemeClr val="accent4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‘Hoe blijf je zelfredzaam en wat is daarvoor nodig?’</a:t>
            </a:r>
            <a:br>
              <a:rPr lang="nl-NL" sz="4400" b="1" kern="0" dirty="0">
                <a:solidFill>
                  <a:schemeClr val="accent4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NL" dirty="0">
              <a:solidFill>
                <a:schemeClr val="accent4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9D5E3C2-0776-0D30-7822-FC18E2702BDA}"/>
              </a:ext>
            </a:extLst>
          </p:cNvPr>
          <p:cNvSpPr txBox="1"/>
          <p:nvPr/>
        </p:nvSpPr>
        <p:spPr>
          <a:xfrm>
            <a:off x="820797" y="1276173"/>
            <a:ext cx="822171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Beantwoord binnen jouw groep de volgende vragen en schrijf jullie antwoorden op: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A4B706C8-3CEF-62A1-10EE-038BABAA6E34}"/>
              </a:ext>
            </a:extLst>
          </p:cNvPr>
          <p:cNvSpPr/>
          <p:nvPr/>
        </p:nvSpPr>
        <p:spPr>
          <a:xfrm>
            <a:off x="935421" y="1734207"/>
            <a:ext cx="8607971" cy="3731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B05272AF-73DF-68DB-B8FC-34B1DD6C9F8B}"/>
              </a:ext>
            </a:extLst>
          </p:cNvPr>
          <p:cNvSpPr txBox="1">
            <a:spLocks/>
          </p:cNvSpPr>
          <p:nvPr/>
        </p:nvSpPr>
        <p:spPr>
          <a:xfrm>
            <a:off x="992581" y="1384299"/>
            <a:ext cx="78781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nl-NL" sz="8600" b="1" kern="1400" spc="-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Wat kan het ‘Zelfredzaam thuis wonen’ belemmeren?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nl-NL" sz="5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nl-NL" sz="8600" b="1" kern="1400" spc="-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Wat kan het ‘Zelfredzaam thuis wonen’ bevorderen?</a:t>
            </a:r>
            <a:endParaRPr lang="nl-NL" sz="8600" kern="1400" spc="-50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nl-NL" sz="3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nl-NL" sz="8600" b="1" kern="1400" spc="-5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Waar liggen uw behoeften ten aanzien van ‘Zelfredzaam thuis wonen’?</a:t>
            </a:r>
            <a:endParaRPr lang="nl-NL" sz="8600" kern="1400" spc="-50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9376810-0137-3ABC-AF01-E71D6A881749}"/>
              </a:ext>
            </a:extLst>
          </p:cNvPr>
          <p:cNvSpPr txBox="1"/>
          <p:nvPr/>
        </p:nvSpPr>
        <p:spPr>
          <a:xfrm>
            <a:off x="992581" y="4505423"/>
            <a:ext cx="699292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(Dit kunnen zowel behoeften zijn van de thuiswonende oudere, als mantelzorgers, zorg- en welzijnsprofessionals en andere betrokkenen)</a:t>
            </a:r>
          </a:p>
        </p:txBody>
      </p:sp>
    </p:spTree>
    <p:extLst>
      <p:ext uri="{BB962C8B-B14F-4D97-AF65-F5344CB8AC3E}">
        <p14:creationId xmlns:p14="http://schemas.microsoft.com/office/powerpoint/2010/main" val="274731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D43D3-EC8D-FC81-071A-5EC560611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742" y="1581326"/>
            <a:ext cx="6705067" cy="3779568"/>
          </a:xfrm>
        </p:spPr>
        <p:txBody>
          <a:bodyPr anchor="ctr">
            <a:normAutofit/>
          </a:bodyPr>
          <a:lstStyle/>
          <a:p>
            <a:pPr algn="l"/>
            <a:r>
              <a:rPr lang="nl-NL" dirty="0"/>
              <a:t>Pauze met koffie </a:t>
            </a:r>
            <a:br>
              <a:rPr lang="nl-NL" dirty="0"/>
            </a:br>
            <a:r>
              <a:rPr lang="nl-NL" dirty="0"/>
              <a:t>en vlaai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AB5F02B-B3ED-2B01-4C87-4E4E5DE2D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365" y="2184951"/>
            <a:ext cx="2479588" cy="2572320"/>
          </a:xfrm>
        </p:spPr>
        <p:txBody>
          <a:bodyPr anchor="ctr">
            <a:normAutofit/>
          </a:bodyPr>
          <a:lstStyle/>
          <a:p>
            <a:pPr algn="r"/>
            <a:endParaRPr lang="nl-NL" dirty="0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offee Icon Vector 599173 Vector Art at Vecteezy">
            <a:extLst>
              <a:ext uri="{FF2B5EF4-FFF2-40B4-BE49-F238E27FC236}">
                <a16:creationId xmlns:a16="http://schemas.microsoft.com/office/drawing/2014/main" id="{8E14C035-DB96-1CA2-7633-635D17D9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65" y="2277684"/>
            <a:ext cx="2479587" cy="24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1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7AACB1-65A5-5D76-7235-0E367DB74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6AC8F6-DD65-56DC-73B4-DE21A6CED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8C0C447-B90E-8AC4-BE7C-33628AF9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287001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2B30927-5BD9-1147-8258-7B36B2015F7B}"/>
              </a:ext>
            </a:extLst>
          </p:cNvPr>
          <p:cNvSpPr txBox="1"/>
          <p:nvPr/>
        </p:nvSpPr>
        <p:spPr>
          <a:xfrm>
            <a:off x="252248" y="6417604"/>
            <a:ext cx="115587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/>
              <a:t>Werkplaats Ondersteuning Thuiswonende Ouderen</a:t>
            </a:r>
          </a:p>
        </p:txBody>
      </p:sp>
    </p:spTree>
    <p:extLst>
      <p:ext uri="{BB962C8B-B14F-4D97-AF65-F5344CB8AC3E}">
        <p14:creationId xmlns:p14="http://schemas.microsoft.com/office/powerpoint/2010/main" val="358603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D43D3-EC8D-FC81-071A-5EC560611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742" y="1581326"/>
            <a:ext cx="6705067" cy="3779568"/>
          </a:xfrm>
        </p:spPr>
        <p:txBody>
          <a:bodyPr anchor="ctr">
            <a:normAutofit/>
          </a:bodyPr>
          <a:lstStyle/>
          <a:p>
            <a:pPr algn="l"/>
            <a:r>
              <a:rPr lang="nl-NL" dirty="0"/>
              <a:t>In gesprek met…</a:t>
            </a:r>
            <a:br>
              <a:rPr lang="nl-NL" dirty="0"/>
            </a:br>
            <a:br>
              <a:rPr lang="nl-NL" dirty="0"/>
            </a:br>
            <a:r>
              <a:rPr lang="nl-NL" sz="3600" dirty="0"/>
              <a:t>Karla Kuijt;</a:t>
            </a:r>
            <a:br>
              <a:rPr lang="nl-NL" sz="3600" dirty="0"/>
            </a:br>
            <a:r>
              <a:rPr lang="nl-NL" sz="3600" i="1" dirty="0"/>
              <a:t>over mantelzorg en haar visie op zelfredzaam thuis blijven wonen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AB5F02B-B3ED-2B01-4C87-4E4E5DE2D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365" y="2184951"/>
            <a:ext cx="2479588" cy="2572320"/>
          </a:xfrm>
        </p:spPr>
        <p:txBody>
          <a:bodyPr anchor="ctr">
            <a:normAutofit/>
          </a:bodyPr>
          <a:lstStyle/>
          <a:p>
            <a:pPr algn="r"/>
            <a:endParaRPr lang="nl-NL" dirty="0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83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D43D3-EC8D-FC81-071A-5EC560611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742" y="1581326"/>
            <a:ext cx="6705067" cy="3779568"/>
          </a:xfrm>
        </p:spPr>
        <p:txBody>
          <a:bodyPr anchor="ctr">
            <a:normAutofit fontScale="90000"/>
          </a:bodyPr>
          <a:lstStyle/>
          <a:p>
            <a:pPr algn="l"/>
            <a:r>
              <a:rPr lang="nl-NL" sz="5800" dirty="0"/>
              <a:t>‘Mijn oma krijgt zorg’ en ‘</a:t>
            </a:r>
            <a:r>
              <a:rPr lang="nl-NL" sz="5800" dirty="0" err="1"/>
              <a:t>Reablement</a:t>
            </a:r>
            <a:r>
              <a:rPr lang="nl-NL" sz="5800" dirty="0"/>
              <a:t> onderzoek’</a:t>
            </a:r>
            <a:br>
              <a:rPr lang="nl-NL" dirty="0"/>
            </a:br>
            <a:br>
              <a:rPr lang="nl-NL" dirty="0"/>
            </a:br>
            <a:r>
              <a:rPr lang="nl-NL" sz="3600" dirty="0"/>
              <a:t>Dr. Stan Vluggen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AB5F02B-B3ED-2B01-4C87-4E4E5DE2D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365" y="2184951"/>
            <a:ext cx="2479588" cy="2572320"/>
          </a:xfrm>
        </p:spPr>
        <p:txBody>
          <a:bodyPr anchor="ctr">
            <a:normAutofit/>
          </a:bodyPr>
          <a:lstStyle/>
          <a:p>
            <a:pPr algn="r"/>
            <a:endParaRPr lang="nl-NL" dirty="0"/>
          </a:p>
        </p:txBody>
      </p: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67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BD7BCF-1CA8-7BB2-DEF1-ED916D47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B432C9-9C03-2A71-7CCC-7B4621B8C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WLCM_tekstblad.jpg">
            <a:extLst>
              <a:ext uri="{FF2B5EF4-FFF2-40B4-BE49-F238E27FC236}">
                <a16:creationId xmlns:a16="http://schemas.microsoft.com/office/drawing/2014/main" id="{C5481866-1385-41C2-862D-4D9967E5B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3E85C64-62F3-6863-C98B-498983A49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6" t="8722" r="7570" b="12481"/>
          <a:stretch/>
        </p:blipFill>
        <p:spPr>
          <a:xfrm>
            <a:off x="2753710" y="681037"/>
            <a:ext cx="6432332" cy="467710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A92C719-EC60-E387-2077-D8229145E0E8}"/>
              </a:ext>
            </a:extLst>
          </p:cNvPr>
          <p:cNvSpPr txBox="1"/>
          <p:nvPr/>
        </p:nvSpPr>
        <p:spPr>
          <a:xfrm>
            <a:off x="2622736" y="5398219"/>
            <a:ext cx="236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1921 - 2018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23E0B54-184C-0735-273F-547C642CC304}"/>
              </a:ext>
            </a:extLst>
          </p:cNvPr>
          <p:cNvSpPr txBox="1"/>
          <p:nvPr/>
        </p:nvSpPr>
        <p:spPr>
          <a:xfrm>
            <a:off x="7723782" y="1094289"/>
            <a:ext cx="1462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Ca. 2000</a:t>
            </a:r>
          </a:p>
        </p:txBody>
      </p:sp>
    </p:spTree>
    <p:extLst>
      <p:ext uri="{BB962C8B-B14F-4D97-AF65-F5344CB8AC3E}">
        <p14:creationId xmlns:p14="http://schemas.microsoft.com/office/powerpoint/2010/main" val="169401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C2410C-552A-FA20-428B-E7B3A2A1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 descr="WLCM_tekstblad.jpg">
            <a:extLst>
              <a:ext uri="{FF2B5EF4-FFF2-40B4-BE49-F238E27FC236}">
                <a16:creationId xmlns:a16="http://schemas.microsoft.com/office/drawing/2014/main" id="{246DA9DF-1FA8-5310-3C2B-2FB41F4D2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5FBC3FAD-2CD0-497F-E953-BEEC3329B7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206141"/>
              </p:ext>
            </p:extLst>
          </p:nvPr>
        </p:nvGraphicFramePr>
        <p:xfrm>
          <a:off x="838200" y="1263841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kstvak 9">
            <a:extLst>
              <a:ext uri="{FF2B5EF4-FFF2-40B4-BE49-F238E27FC236}">
                <a16:creationId xmlns:a16="http://schemas.microsoft.com/office/drawing/2014/main" id="{91422B34-55AC-E016-777A-BB6E91B90AF0}"/>
              </a:ext>
            </a:extLst>
          </p:cNvPr>
          <p:cNvSpPr txBox="1"/>
          <p:nvPr/>
        </p:nvSpPr>
        <p:spPr>
          <a:xfrm>
            <a:off x="2606565" y="3584028"/>
            <a:ext cx="70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62.5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A57D6D9-2348-0BB9-B831-51506D9B84EA}"/>
              </a:ext>
            </a:extLst>
          </p:cNvPr>
          <p:cNvSpPr txBox="1"/>
          <p:nvPr/>
        </p:nvSpPr>
        <p:spPr>
          <a:xfrm>
            <a:off x="5938345" y="3059668"/>
            <a:ext cx="149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83.1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5BD4454-9BBD-1460-5AC7-92A2E8939DB2}"/>
              </a:ext>
            </a:extLst>
          </p:cNvPr>
          <p:cNvSpPr txBox="1"/>
          <p:nvPr/>
        </p:nvSpPr>
        <p:spPr>
          <a:xfrm>
            <a:off x="9322675" y="2631367"/>
            <a:ext cx="149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96</a:t>
            </a:r>
          </a:p>
        </p:txBody>
      </p:sp>
    </p:spTree>
    <p:extLst>
      <p:ext uri="{BB962C8B-B14F-4D97-AF65-F5344CB8AC3E}">
        <p14:creationId xmlns:p14="http://schemas.microsoft.com/office/powerpoint/2010/main" val="2595117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BD7BCF-1CA8-7BB2-DEF1-ED916D47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B432C9-9C03-2A71-7CCC-7B4621B8C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WLCM_tekstblad.jpg">
            <a:extLst>
              <a:ext uri="{FF2B5EF4-FFF2-40B4-BE49-F238E27FC236}">
                <a16:creationId xmlns:a16="http://schemas.microsoft.com/office/drawing/2014/main" id="{C5481866-1385-41C2-862D-4D9967E5B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AF6F6CA-4F5F-2ACE-442F-A6BBD1D0F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793" y="233855"/>
            <a:ext cx="4572000" cy="6096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CF4CCE8-3CC4-1C3A-3CDA-DEF410ED9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080" y="233855"/>
            <a:ext cx="3419475" cy="60960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FBD3FCA-9A67-966C-987B-73BA50189930}"/>
              </a:ext>
            </a:extLst>
          </p:cNvPr>
          <p:cNvSpPr txBox="1"/>
          <p:nvPr/>
        </p:nvSpPr>
        <p:spPr>
          <a:xfrm>
            <a:off x="5087355" y="200011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68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D608152-AA48-7A72-CA6D-859EF962D213}"/>
              </a:ext>
            </a:extLst>
          </p:cNvPr>
          <p:cNvSpPr txBox="1"/>
          <p:nvPr/>
        </p:nvSpPr>
        <p:spPr>
          <a:xfrm>
            <a:off x="9401851" y="340335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23950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E1460-3AD4-186C-3AE1-A66B91996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60E0C7-CB11-6E91-714E-4730848E9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WLCM_tekstblad.jpg">
            <a:extLst>
              <a:ext uri="{FF2B5EF4-FFF2-40B4-BE49-F238E27FC236}">
                <a16:creationId xmlns:a16="http://schemas.microsoft.com/office/drawing/2014/main" id="{27C5109C-F3C9-FCEB-B8B7-610B63645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B6D495D-4958-D874-BC2F-EC51E218F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455" y="83568"/>
            <a:ext cx="6134299" cy="81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97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BD7BCF-1CA8-7BB2-DEF1-ED916D47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B432C9-9C03-2A71-7CCC-7B4621B8C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WLCM_tekstblad.jpg">
            <a:extLst>
              <a:ext uri="{FF2B5EF4-FFF2-40B4-BE49-F238E27FC236}">
                <a16:creationId xmlns:a16="http://schemas.microsoft.com/office/drawing/2014/main" id="{C5481866-1385-41C2-862D-4D9967E5B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83530DF-B1EB-26B5-6E44-C5BC9A6F2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417" y="96071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31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BD7BCF-1CA8-7BB2-DEF1-ED916D47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B432C9-9C03-2A71-7CCC-7B4621B8C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449" y="1857391"/>
            <a:ext cx="10515600" cy="435133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8" name="Afbeelding 7" descr="WLCM_tekstblad.jpg">
            <a:extLst>
              <a:ext uri="{FF2B5EF4-FFF2-40B4-BE49-F238E27FC236}">
                <a16:creationId xmlns:a16="http://schemas.microsoft.com/office/drawing/2014/main" id="{B422691D-B17C-FEC7-A657-73B6DB692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219B1CE-1CC7-C8F3-D3D8-3CA6EAD2E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052" y="365125"/>
            <a:ext cx="6960000" cy="5220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FC0EFA6-7FAC-1DAB-0719-FDA188FEF121}"/>
              </a:ext>
            </a:extLst>
          </p:cNvPr>
          <p:cNvSpPr txBox="1"/>
          <p:nvPr/>
        </p:nvSpPr>
        <p:spPr>
          <a:xfrm>
            <a:off x="8198417" y="5584255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466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BD7BCF-1CA8-7BB2-DEF1-ED916D47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B432C9-9C03-2A71-7CCC-7B4621B8C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WLCM_tekstblad.jpg">
            <a:extLst>
              <a:ext uri="{FF2B5EF4-FFF2-40B4-BE49-F238E27FC236}">
                <a16:creationId xmlns:a16="http://schemas.microsoft.com/office/drawing/2014/main" id="{C5481866-1385-41C2-862D-4D9967E5B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47EA32A-753C-C923-D593-FFE9E584B139}"/>
              </a:ext>
            </a:extLst>
          </p:cNvPr>
          <p:cNvSpPr txBox="1"/>
          <p:nvPr/>
        </p:nvSpPr>
        <p:spPr>
          <a:xfrm>
            <a:off x="2816772" y="2280746"/>
            <a:ext cx="63272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 err="1"/>
              <a:t>ReAblement</a:t>
            </a:r>
            <a:r>
              <a:rPr lang="nl-NL" sz="3600" b="1" dirty="0"/>
              <a:t>:</a:t>
            </a:r>
          </a:p>
          <a:p>
            <a:pPr algn="ctr"/>
            <a:r>
              <a:rPr lang="nl-NL" sz="3600" b="1" i="1" dirty="0"/>
              <a:t>Toekomstig onderzoek binnen wijkleercentrum</a:t>
            </a:r>
            <a:endParaRPr lang="nl-NL" sz="1200" b="1" i="1" dirty="0"/>
          </a:p>
        </p:txBody>
      </p:sp>
    </p:spTree>
    <p:extLst>
      <p:ext uri="{BB962C8B-B14F-4D97-AF65-F5344CB8AC3E}">
        <p14:creationId xmlns:p14="http://schemas.microsoft.com/office/powerpoint/2010/main" val="1936414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63A20-F365-CA93-B038-6093A7868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BD0B8D-3375-F541-0428-C03A4FFAA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WLCM_tekstblad.jpg">
            <a:extLst>
              <a:ext uri="{FF2B5EF4-FFF2-40B4-BE49-F238E27FC236}">
                <a16:creationId xmlns:a16="http://schemas.microsoft.com/office/drawing/2014/main" id="{C897BBD3-7204-85F9-FF82-807203F7A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85E2001-6518-BBA4-8E7B-49C6784F3A9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15543" y="3091710"/>
            <a:ext cx="2571939" cy="160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69" descr="Red Cross Icon Png #223781 - Free Icons Library">
            <a:extLst>
              <a:ext uri="{FF2B5EF4-FFF2-40B4-BE49-F238E27FC236}">
                <a16:creationId xmlns:a16="http://schemas.microsoft.com/office/drawing/2014/main" id="{559B85D3-E2DC-1847-DA87-E5A1E5710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75" y="3007272"/>
            <a:ext cx="380934" cy="51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9325D06-5D95-4CEC-EF78-3CBE35977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241" y="3114847"/>
            <a:ext cx="2399745" cy="160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71" descr="Speler analyse | Tactalyse">
            <a:extLst>
              <a:ext uri="{FF2B5EF4-FFF2-40B4-BE49-F238E27FC236}">
                <a16:creationId xmlns:a16="http://schemas.microsoft.com/office/drawing/2014/main" id="{DADE3B1E-886E-D6E2-8202-5038E2EB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689">
            <a:off x="8786760" y="2912535"/>
            <a:ext cx="549690" cy="56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1366AA11-2BFB-9407-C3B6-6838916520C8}"/>
              </a:ext>
            </a:extLst>
          </p:cNvPr>
          <p:cNvSpPr txBox="1"/>
          <p:nvPr/>
        </p:nvSpPr>
        <p:spPr>
          <a:xfrm>
            <a:off x="3174868" y="1154805"/>
            <a:ext cx="62292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Van </a:t>
            </a:r>
            <a:r>
              <a:rPr lang="en-US" sz="3200" b="1" dirty="0" err="1"/>
              <a:t>doen</a:t>
            </a:r>
            <a:r>
              <a:rPr lang="en-US" sz="3200" b="1" dirty="0"/>
              <a:t> ‘</a:t>
            </a:r>
            <a:r>
              <a:rPr lang="en-US" sz="3200" b="1" dirty="0" err="1"/>
              <a:t>voor</a:t>
            </a:r>
            <a:r>
              <a:rPr lang="en-US" sz="3200" b="1" dirty="0"/>
              <a:t>’ </a:t>
            </a:r>
            <a:r>
              <a:rPr lang="en-US" sz="3200" b="1" dirty="0" err="1"/>
              <a:t>naar</a:t>
            </a:r>
            <a:r>
              <a:rPr lang="en-US" sz="3200" b="1" dirty="0"/>
              <a:t> </a:t>
            </a:r>
            <a:r>
              <a:rPr lang="en-US" sz="3200" b="1" dirty="0" err="1"/>
              <a:t>doen</a:t>
            </a:r>
            <a:r>
              <a:rPr lang="en-US" sz="3200" b="1" dirty="0"/>
              <a:t> ‘met’</a:t>
            </a:r>
          </a:p>
          <a:p>
            <a:pPr algn="ctr"/>
            <a:r>
              <a:rPr lang="en-US" sz="3200" b="1" dirty="0"/>
              <a:t>‘De client </a:t>
            </a:r>
            <a:r>
              <a:rPr lang="en-US" sz="3200" b="1" dirty="0" err="1"/>
              <a:t>helpen</a:t>
            </a:r>
            <a:r>
              <a:rPr lang="en-US" sz="3200" b="1" dirty="0"/>
              <a:t> </a:t>
            </a:r>
            <a:r>
              <a:rPr lang="en-US" sz="3200" b="1" dirty="0" err="1"/>
              <a:t>zichzelf</a:t>
            </a:r>
            <a:r>
              <a:rPr lang="en-US" sz="3200" b="1" dirty="0"/>
              <a:t>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helpen</a:t>
            </a:r>
            <a:r>
              <a:rPr lang="en-US" sz="3200" b="1" dirty="0"/>
              <a:t>’</a:t>
            </a:r>
          </a:p>
          <a:p>
            <a:pPr algn="ctr"/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0835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LCM_tekstbl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697238" y="274638"/>
            <a:ext cx="679752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nl-NL" sz="3600" b="1" dirty="0">
                <a:solidFill>
                  <a:srgbClr val="CF1741"/>
                </a:solidFill>
                <a:latin typeface="+mj-lt"/>
                <a:ea typeface="+mj-ea"/>
                <a:cs typeface="+mj-cs"/>
              </a:rPr>
              <a:t>Werkplaats Ondersteuning T</a:t>
            </a:r>
            <a:r>
              <a:rPr lang="nl-NL" sz="3600" b="1" dirty="0" err="1">
                <a:solidFill>
                  <a:srgbClr val="CF1741"/>
                </a:solidFill>
                <a:latin typeface="+mj-lt"/>
                <a:ea typeface="+mj-ea"/>
                <a:cs typeface="+mj-cs"/>
              </a:rPr>
              <a:t>huiswonende</a:t>
            </a:r>
            <a:r>
              <a:rPr lang="nl-NL" sz="3600" b="1" dirty="0">
                <a:solidFill>
                  <a:srgbClr val="CF1741"/>
                </a:solidFill>
                <a:latin typeface="+mj-lt"/>
                <a:ea typeface="+mj-ea"/>
                <a:cs typeface="+mj-cs"/>
              </a:rPr>
              <a:t> O</a:t>
            </a:r>
            <a:r>
              <a:rPr lang="nl-NL" sz="3600" b="1" dirty="0" err="1">
                <a:solidFill>
                  <a:srgbClr val="CF1741"/>
                </a:solidFill>
                <a:latin typeface="+mj-lt"/>
                <a:ea typeface="+mj-ea"/>
                <a:cs typeface="+mj-cs"/>
              </a:rPr>
              <a:t>uderen</a:t>
            </a:r>
            <a:endParaRPr lang="nl-NL" sz="3600" b="1" dirty="0">
              <a:solidFill>
                <a:srgbClr val="CF174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304143" y="1600201"/>
            <a:ext cx="75837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endParaRPr lang="nl-NL" sz="3200" dirty="0">
              <a:solidFill>
                <a:srgbClr val="191851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560764" y="1316971"/>
            <a:ext cx="6966267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nl-NL" sz="2400" b="1" u="sng" dirty="0"/>
              <a:t>Drie pijlers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b="1" dirty="0"/>
              <a:t>Zelf doen: </a:t>
            </a:r>
            <a:r>
              <a:rPr lang="nl-NL" sz="2400" dirty="0"/>
              <a:t>over </a:t>
            </a:r>
            <a:r>
              <a:rPr lang="nl-NL" sz="2400" dirty="0" err="1"/>
              <a:t>reablement</a:t>
            </a:r>
            <a:r>
              <a:rPr lang="nl-NL" sz="2400" dirty="0"/>
              <a:t>, veerkracht en relationele autonomie, zelfredzaamheid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b="1" dirty="0"/>
              <a:t>Mee doen</a:t>
            </a:r>
            <a:r>
              <a:rPr lang="nl-NL" sz="2400" dirty="0"/>
              <a:t>: over verschillen in sociaal, economisch en cultureel kapitaal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b="1" dirty="0"/>
              <a:t>Samen doen</a:t>
            </a:r>
            <a:r>
              <a:rPr lang="nl-NL" sz="2400" dirty="0"/>
              <a:t>: over interprofessionele samenwerking</a:t>
            </a:r>
          </a:p>
          <a:p>
            <a:endParaRPr lang="nl-NL" sz="2400" dirty="0"/>
          </a:p>
          <a:p>
            <a:pPr>
              <a:spcBef>
                <a:spcPct val="20000"/>
              </a:spcBef>
            </a:pPr>
            <a:r>
              <a:rPr lang="nl-NL" sz="2400" u="sng" dirty="0"/>
              <a:t>Vier themagroepen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De doorontwikkeling van huiskamers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Dementievriendelijke gemeente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Wijkscans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Zelfredzaamheid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228639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51B3B-2DD2-AA19-626C-95EEAACE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WLCM_tekstblad.jpg">
            <a:extLst>
              <a:ext uri="{FF2B5EF4-FFF2-40B4-BE49-F238E27FC236}">
                <a16:creationId xmlns:a16="http://schemas.microsoft.com/office/drawing/2014/main" id="{B411EF50-6071-4CC1-011A-2F1706993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8721AB-6594-B0DD-5F57-645F07F1A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779" y="115706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Groepsgesprek met verpleegkundigen</a:t>
            </a:r>
            <a:br>
              <a:rPr lang="nl-NL" dirty="0"/>
            </a:br>
            <a:r>
              <a:rPr lang="nl-NL" dirty="0"/>
              <a:t>en verzorgenden</a:t>
            </a:r>
          </a:p>
          <a:p>
            <a:pPr marL="0" indent="0">
              <a:buNone/>
            </a:pPr>
            <a:r>
              <a:rPr lang="nl-NL" b="1" i="1" dirty="0"/>
              <a:t>24 oktober 13:30 – 15:00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dirty="0"/>
              <a:t>Groepsgesprek thuiswonende ‘ouderen’</a:t>
            </a:r>
          </a:p>
          <a:p>
            <a:pPr marL="0" indent="0">
              <a:buNone/>
            </a:pPr>
            <a:r>
              <a:rPr lang="nl-NL" b="1" i="1" dirty="0"/>
              <a:t>27 oktober 09:30 – 11:00</a:t>
            </a:r>
          </a:p>
          <a:p>
            <a:pPr marL="0" indent="0">
              <a:buNone/>
            </a:pPr>
            <a:endParaRPr lang="nl-NL" b="1" i="1" dirty="0"/>
          </a:p>
          <a:p>
            <a:pPr marL="0" indent="0">
              <a:buNone/>
            </a:pPr>
            <a:r>
              <a:rPr lang="nl-NL" b="1" dirty="0"/>
              <a:t>Meedoen? </a:t>
            </a:r>
            <a:r>
              <a:rPr lang="nl-NL" dirty="0">
                <a:hlinkClick r:id="rId3"/>
              </a:rPr>
              <a:t>stan.vluggen@zuyd.nl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Sollicitatieprocedure - Werken bij">
            <a:extLst>
              <a:ext uri="{FF2B5EF4-FFF2-40B4-BE49-F238E27FC236}">
                <a16:creationId xmlns:a16="http://schemas.microsoft.com/office/drawing/2014/main" id="{E3B7492F-5C42-8485-2F97-2234B35FA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934" y="3525262"/>
            <a:ext cx="2458601" cy="245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144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9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D43D3-EC8D-FC81-071A-5EC560611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742" y="1581326"/>
            <a:ext cx="6705067" cy="3779568"/>
          </a:xfrm>
        </p:spPr>
        <p:txBody>
          <a:bodyPr anchor="ctr">
            <a:noAutofit/>
          </a:bodyPr>
          <a:lstStyle/>
          <a:p>
            <a:pPr algn="l"/>
            <a:r>
              <a:rPr lang="nl-NL" sz="6600" dirty="0"/>
              <a:t>Slotwoord dagvoorzitter en panel</a:t>
            </a:r>
            <a:br>
              <a:rPr lang="nl-NL" sz="6600" dirty="0"/>
            </a:br>
            <a:br>
              <a:rPr lang="nl-NL" sz="6600" dirty="0"/>
            </a:br>
            <a:r>
              <a:rPr lang="nl-NL" sz="3200" dirty="0"/>
              <a:t>dr. Jerome van Dongen</a:t>
            </a:r>
            <a:endParaRPr lang="nl-NL" sz="66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AB5F02B-B3ED-2B01-4C87-4E4E5DE2D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365" y="2184951"/>
            <a:ext cx="2479588" cy="2572320"/>
          </a:xfrm>
        </p:spPr>
        <p:txBody>
          <a:bodyPr anchor="ctr">
            <a:normAutofit/>
          </a:bodyPr>
          <a:lstStyle/>
          <a:p>
            <a:pPr algn="r"/>
            <a:endParaRPr lang="nl-N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59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9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D43D3-EC8D-FC81-071A-5EC560611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742" y="1581326"/>
            <a:ext cx="6705067" cy="3779568"/>
          </a:xfrm>
        </p:spPr>
        <p:txBody>
          <a:bodyPr anchor="ctr">
            <a:noAutofit/>
          </a:bodyPr>
          <a:lstStyle/>
          <a:p>
            <a:pPr algn="l"/>
            <a:r>
              <a:rPr lang="nl-NL" sz="6600" dirty="0"/>
              <a:t>Netwerk- gelegenheid met soep en broodjes</a:t>
            </a:r>
            <a:br>
              <a:rPr lang="nl-NL" sz="6600" dirty="0"/>
            </a:br>
            <a:br>
              <a:rPr lang="nl-NL" sz="6600" dirty="0"/>
            </a:br>
            <a:r>
              <a:rPr lang="nl-NL" sz="3600" dirty="0"/>
              <a:t>Dank voor uw komst!</a:t>
            </a:r>
            <a:endParaRPr lang="nl-NL" sz="66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AB5F02B-B3ED-2B01-4C87-4E4E5DE2D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365" y="2184951"/>
            <a:ext cx="2479588" cy="2572320"/>
          </a:xfrm>
        </p:spPr>
        <p:txBody>
          <a:bodyPr anchor="ctr">
            <a:normAutofit/>
          </a:bodyPr>
          <a:lstStyle/>
          <a:p>
            <a:pPr algn="r"/>
            <a:endParaRPr lang="nl-N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63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LCM_tekstbl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697238" y="274638"/>
            <a:ext cx="6797524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nl-NL" sz="3600" b="1" dirty="0">
                <a:solidFill>
                  <a:srgbClr val="CF1741"/>
                </a:solidFill>
                <a:latin typeface="+mj-lt"/>
                <a:ea typeface="+mj-ea"/>
                <a:cs typeface="+mj-cs"/>
              </a:rPr>
              <a:t>Interprofessionele samenwerking</a:t>
            </a: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2304143" y="1600201"/>
            <a:ext cx="75837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nl-NL" sz="3200" dirty="0">
              <a:solidFill>
                <a:srgbClr val="191851"/>
              </a:solidFill>
            </a:endParaRPr>
          </a:p>
        </p:txBody>
      </p:sp>
      <p:pic>
        <p:nvPicPr>
          <p:cNvPr id="2050" name="Picture 2" descr="logo radar - de TweetFabri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8" t="14983" r="26073" b="17984"/>
          <a:stretch/>
        </p:blipFill>
        <p:spPr bwMode="auto">
          <a:xfrm>
            <a:off x="7585850" y="1040732"/>
            <a:ext cx="991679" cy="106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nvidaLeert! Van opleidingsfabriek naar ontwikkelbedrijf â¢ AskMe : Ask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66" y="1417639"/>
            <a:ext cx="1480967" cy="74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onen Meerssen - H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210" y="1075694"/>
            <a:ext cx="1726431" cy="61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twerken regelen zich niet vanzelf&amp;#39; - Management Impa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50" y="2064825"/>
            <a:ext cx="3376976" cy="245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bliotheek Meerss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81" y="2699239"/>
            <a:ext cx="1638116" cy="59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7502" y="3353875"/>
            <a:ext cx="2165035" cy="795797"/>
          </a:xfrm>
          <a:prstGeom prst="rect">
            <a:avLst/>
          </a:prstGeom>
        </p:spPr>
      </p:pic>
      <p:pic>
        <p:nvPicPr>
          <p:cNvPr id="1028" name="Picture 4" descr="Initiatieven | Trajek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37" y="3846999"/>
            <a:ext cx="2042965" cy="104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829" y="4968372"/>
            <a:ext cx="2025381" cy="35465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2374" y="4603919"/>
            <a:ext cx="1768169" cy="993486"/>
          </a:xfrm>
          <a:prstGeom prst="rect">
            <a:avLst/>
          </a:prstGeom>
        </p:spPr>
      </p:pic>
      <p:pic>
        <p:nvPicPr>
          <p:cNvPr id="1034" name="Picture 10" descr="🦠Coronanieuws 🦠 – De Ketel Meersse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80" y="5455316"/>
            <a:ext cx="740232" cy="74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81690" y="2340343"/>
            <a:ext cx="1885905" cy="62863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72040" y="4929643"/>
            <a:ext cx="651863" cy="11661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5473" y="5790305"/>
            <a:ext cx="1348250" cy="4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85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37804-DF23-35A1-78A6-542CDD83C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94D073-7153-F286-264C-EA787B544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9D94BE2-F18C-C48A-04E7-A93D335E197B}"/>
              </a:ext>
            </a:extLst>
          </p:cNvPr>
          <p:cNvSpPr txBox="1"/>
          <p:nvPr/>
        </p:nvSpPr>
        <p:spPr>
          <a:xfrm>
            <a:off x="3048000" y="32469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Home - WOTO Limburg</a:t>
            </a:r>
            <a:endParaRPr lang="nl-NL" dirty="0"/>
          </a:p>
        </p:txBody>
      </p:sp>
      <p:pic>
        <p:nvPicPr>
          <p:cNvPr id="8" name="Afbeelding 7" descr="WLCM_tekstblad.jpg">
            <a:extLst>
              <a:ext uri="{FF2B5EF4-FFF2-40B4-BE49-F238E27FC236}">
                <a16:creationId xmlns:a16="http://schemas.microsoft.com/office/drawing/2014/main" id="{6706668D-36F8-F2F5-DEF3-323905484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20F42DC-EB88-17A7-E458-72D1094A5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52" y="251576"/>
            <a:ext cx="10810696" cy="45360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21D0FB3-D482-4642-6512-344BF42AC543}"/>
              </a:ext>
            </a:extLst>
          </p:cNvPr>
          <p:cNvSpPr txBox="1"/>
          <p:nvPr/>
        </p:nvSpPr>
        <p:spPr>
          <a:xfrm>
            <a:off x="3899338" y="5080830"/>
            <a:ext cx="4393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hlinkClick r:id="rId2"/>
              </a:rPr>
              <a:t>https://wotolimburg.nl</a:t>
            </a:r>
            <a:r>
              <a:rPr lang="nl-NL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1344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0">
            <a:extLst>
              <a:ext uri="{FF2B5EF4-FFF2-40B4-BE49-F238E27FC236}">
                <a16:creationId xmlns:a16="http://schemas.microsoft.com/office/drawing/2014/main" id="{78F87681-1859-4FDF-977B-82AA66001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F7360FC7-C194-4E0A-898B-6F4599E5C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133600" y="685800"/>
            <a:ext cx="10058400" cy="54864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Graphic 14">
            <a:extLst>
              <a:ext uri="{FF2B5EF4-FFF2-40B4-BE49-F238E27FC236}">
                <a16:creationId xmlns:a16="http://schemas.microsoft.com/office/drawing/2014/main" id="{2929DB54-1BF0-4191-88B1-ADEBA6E9A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455886" y="4450968"/>
            <a:ext cx="1736114" cy="1738279"/>
          </a:xfrm>
          <a:custGeom>
            <a:avLst/>
            <a:gdLst>
              <a:gd name="connsiteX0" fmla="*/ 2616327 w 2616326"/>
              <a:gd name="connsiteY0" fmla="*/ 634841 h 2618803"/>
              <a:gd name="connsiteX1" fmla="*/ 2616327 w 2616326"/>
              <a:gd name="connsiteY1" fmla="*/ 0 h 2618803"/>
              <a:gd name="connsiteX2" fmla="*/ 0 w 2616326"/>
              <a:gd name="connsiteY2" fmla="*/ 0 h 2618803"/>
              <a:gd name="connsiteX3" fmla="*/ 0 w 2616326"/>
              <a:gd name="connsiteY3" fmla="*/ 2618804 h 2618803"/>
              <a:gd name="connsiteX4" fmla="*/ 634270 w 2616326"/>
              <a:gd name="connsiteY4" fmla="*/ 2618804 h 2618803"/>
              <a:gd name="connsiteX5" fmla="*/ 2616327 w 2616326"/>
              <a:gd name="connsiteY5" fmla="*/ 634841 h 261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6326" h="2618803">
                <a:moveTo>
                  <a:pt x="2616327" y="634841"/>
                </a:moveTo>
                <a:lnTo>
                  <a:pt x="2616327" y="0"/>
                </a:lnTo>
                <a:lnTo>
                  <a:pt x="0" y="0"/>
                </a:lnTo>
                <a:lnTo>
                  <a:pt x="0" y="2618804"/>
                </a:lnTo>
                <a:lnTo>
                  <a:pt x="634270" y="2618804"/>
                </a:lnTo>
                <a:cubicBezTo>
                  <a:pt x="634270" y="1523143"/>
                  <a:pt x="1521619" y="634841"/>
                  <a:pt x="2616327" y="634841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CFEFEE3-C488-6BEC-8E69-247F8162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4120725"/>
            <a:ext cx="11103103" cy="2064563"/>
          </a:xfrm>
        </p:spPr>
        <p:txBody>
          <a:bodyPr anchor="t">
            <a:normAutofit/>
          </a:bodyPr>
          <a:lstStyle/>
          <a:p>
            <a:r>
              <a:rPr lang="nl-NL" sz="5000" b="1" dirty="0"/>
              <a:t>Programma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0772E1-1302-4D8E-8738-FBF2F7698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9764" y="4120725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2FD2EA-E25E-4BCD-BD71-6DA05F92A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0511352-0BE1-9661-03BC-9A8F633E19D7}"/>
              </a:ext>
            </a:extLst>
          </p:cNvPr>
          <p:cNvSpPr txBox="1"/>
          <p:nvPr/>
        </p:nvSpPr>
        <p:spPr>
          <a:xfrm>
            <a:off x="2343597" y="448260"/>
            <a:ext cx="8688639" cy="366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nl-NL" sz="2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14:30 – 15:00      Inloop en registratie 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15:00 – 15:10      Welkom en opening dagvoorzitter, dr. Jerome van Dongen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15:10 – 15:30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Verandering van het ouder worden’, dr. Erik van Rossum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15:30 – 15:50      ‘Twee generaties wijkverpleegkundigen’ Veronique Rousseau 				     (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Envida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en 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Jantsje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Hoogeveen (Buurtzorg)	  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15:50 – 16:15      Interactief gedeelte: ‘Hoe blijf je zelfredzaam en wat is daarvoor nodig?’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16:15 – 16:40      Pauze met koffie en vlaai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16:40 – 16:55      In gesprek met… Karla Kuijt over mantelzorg en zelfstandig thuis wonen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16:55 – 17:10      ‘Mijn oma krijgt zorg’ en ‘</a:t>
            </a:r>
            <a:r>
              <a:rPr lang="nl-N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Reablement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onderzoek’, dr. Stan Vluggen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17:10 – 17:20      Slotwoord dagvoorzitter en Expertpanel 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17:20 – 18:00      Netwerkgelegenheid met soep en broodjes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690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9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D43D3-EC8D-FC81-071A-5EC560611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4742" y="1581326"/>
            <a:ext cx="6705067" cy="3779568"/>
          </a:xfrm>
        </p:spPr>
        <p:txBody>
          <a:bodyPr anchor="ctr">
            <a:noAutofit/>
          </a:bodyPr>
          <a:lstStyle/>
          <a:p>
            <a:pPr algn="l"/>
            <a:r>
              <a:rPr lang="nl-NL" dirty="0"/>
              <a:t>Panel</a:t>
            </a:r>
            <a:br>
              <a:rPr lang="nl-NL" sz="6600" dirty="0"/>
            </a:br>
            <a:br>
              <a:rPr lang="nl-NL" sz="6600" dirty="0"/>
            </a:br>
            <a:r>
              <a:rPr lang="nl-NL" sz="3200" dirty="0"/>
              <a:t>Stephanie </a:t>
            </a:r>
            <a:r>
              <a:rPr lang="nl-NL" sz="3200" dirty="0" err="1"/>
              <a:t>Cornips</a:t>
            </a:r>
            <a:br>
              <a:rPr lang="nl-NL" sz="3200" dirty="0"/>
            </a:br>
            <a:r>
              <a:rPr lang="nl-NL" sz="3200" dirty="0"/>
              <a:t>Jos Jongen</a:t>
            </a:r>
            <a:br>
              <a:rPr lang="nl-NL" sz="3200" dirty="0"/>
            </a:br>
            <a:r>
              <a:rPr lang="nl-NL" sz="3200" dirty="0"/>
              <a:t>Dré Knols</a:t>
            </a:r>
            <a:endParaRPr lang="nl-NL" sz="66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AB5F02B-B3ED-2B01-4C87-4E4E5DE2D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365" y="2184951"/>
            <a:ext cx="2479588" cy="2572320"/>
          </a:xfrm>
        </p:spPr>
        <p:txBody>
          <a:bodyPr anchor="ctr">
            <a:normAutofit/>
          </a:bodyPr>
          <a:lstStyle/>
          <a:p>
            <a:pPr algn="r"/>
            <a:endParaRPr lang="nl-N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Panel Icons - Free SVG &amp; PNG Panel Images - Noun Project">
            <a:extLst>
              <a:ext uri="{FF2B5EF4-FFF2-40B4-BE49-F238E27FC236}">
                <a16:creationId xmlns:a16="http://schemas.microsoft.com/office/drawing/2014/main" id="{06DE3E4A-EB81-4545-4AAF-E7682F0B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74" y="26367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94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A797B8-B522-E042-6B22-2DFE2661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Langer thuis wonen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CAA7C95-509B-A6BB-32F5-55A83B61D3B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u="sng" dirty="0">
                <a:hlinkClick r:id="rId2"/>
              </a:rPr>
              <a:t>https://nos.nl/nieuwsuur/video/2488979-dankzij-deze-training-kunnen-ouderen-langer-thuis-wonen</a:t>
            </a:r>
            <a:endParaRPr lang="en-US" sz="2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FD0609-FF54-4DF4-B366-6F296729B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77" r="126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353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Geel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726</Words>
  <Application>Microsoft Office PowerPoint</Application>
  <PresentationFormat>Breedbeeld</PresentationFormat>
  <Paragraphs>108</Paragraphs>
  <Slides>42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51" baseType="lpstr">
      <vt:lpstr>Arial</vt:lpstr>
      <vt:lpstr>Calibri</vt:lpstr>
      <vt:lpstr>Calibri Light</vt:lpstr>
      <vt:lpstr>Helvetica Neue Medium</vt:lpstr>
      <vt:lpstr>MarkOT</vt:lpstr>
      <vt:lpstr>Segoe UI Light</vt:lpstr>
      <vt:lpstr>Symbol</vt:lpstr>
      <vt:lpstr>Verdana</vt:lpstr>
      <vt:lpstr>Kantoorthema</vt:lpstr>
      <vt:lpstr>‘Zelfredzaam thuis wonen in Meerssen doen we samen’ </vt:lpstr>
      <vt:lpstr>Welkom en opening  dr. Jerome van Dongen</vt:lpstr>
      <vt:lpstr>PowerPoint-presentatie</vt:lpstr>
      <vt:lpstr>PowerPoint-presentatie</vt:lpstr>
      <vt:lpstr>PowerPoint-presentatie</vt:lpstr>
      <vt:lpstr>PowerPoint-presentatie</vt:lpstr>
      <vt:lpstr>Programma</vt:lpstr>
      <vt:lpstr>Panel  Stephanie Cornips Jos Jongen Dré Knols</vt:lpstr>
      <vt:lpstr>Langer thuis wonen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Verandering van het ‘ouder worden’  Dr. Erik van Rossum Lector Wijkgerichte Zorg</vt:lpstr>
      <vt:lpstr>PowerPoint-presentatie</vt:lpstr>
      <vt:lpstr>   </vt:lpstr>
      <vt:lpstr>PowerPoint-presentatie</vt:lpstr>
      <vt:lpstr>Rond 2020    </vt:lpstr>
      <vt:lpstr>PowerPoint-presentatie</vt:lpstr>
      <vt:lpstr>PowerPoint-presentatie</vt:lpstr>
      <vt:lpstr>PowerPoint-presentatie</vt:lpstr>
      <vt:lpstr>PowerPoint-presentatie</vt:lpstr>
      <vt:lpstr>Ouder worden…</vt:lpstr>
      <vt:lpstr>PowerPoint-presentatie</vt:lpstr>
      <vt:lpstr>‘Twee generaties wijkverpleegkundigen’  Jantsje Hoogeveen (Buurtzorg) en  Veronique Rousseau (Envida)</vt:lpstr>
      <vt:lpstr>Interactief gedeelte</vt:lpstr>
      <vt:lpstr>PowerPoint-presentatie</vt:lpstr>
      <vt:lpstr>Pauze met koffie  en vlaai</vt:lpstr>
      <vt:lpstr>In gesprek met…  Karla Kuijt; over mantelzorg en haar visie op zelfredzaam thuis blijven wonen</vt:lpstr>
      <vt:lpstr>‘Mijn oma krijgt zorg’ en ‘Reablement onderzoek’  Dr. Stan Vluggen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Slotwoord dagvoorzitter en panel  dr. Jerome van Dongen</vt:lpstr>
      <vt:lpstr>Netwerk- gelegenheid met soep en broodjes  Dank voor uw komst!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Werkconferentie Ondersteuning Thuiswonende Ouderen</dc:title>
  <dc:creator>Smeets, HWH (Hester)</dc:creator>
  <cp:lastModifiedBy>Pelzer, NMJ (Nicole)</cp:lastModifiedBy>
  <cp:revision>2</cp:revision>
  <dcterms:created xsi:type="dcterms:W3CDTF">2023-06-27T10:37:15Z</dcterms:created>
  <dcterms:modified xsi:type="dcterms:W3CDTF">2023-10-02T06:04:52Z</dcterms:modified>
</cp:coreProperties>
</file>